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257" r:id="rId2"/>
    <p:sldId id="258" r:id="rId3"/>
    <p:sldId id="286" r:id="rId4"/>
    <p:sldId id="294" r:id="rId5"/>
    <p:sldId id="309" r:id="rId6"/>
    <p:sldId id="317" r:id="rId7"/>
    <p:sldId id="298" r:id="rId8"/>
    <p:sldId id="306" r:id="rId9"/>
    <p:sldId id="299" r:id="rId10"/>
    <p:sldId id="307" r:id="rId11"/>
    <p:sldId id="300" r:id="rId12"/>
    <p:sldId id="308" r:id="rId13"/>
    <p:sldId id="302" r:id="rId14"/>
    <p:sldId id="310" r:id="rId15"/>
    <p:sldId id="303" r:id="rId16"/>
    <p:sldId id="311" r:id="rId17"/>
    <p:sldId id="318" r:id="rId18"/>
    <p:sldId id="315" r:id="rId19"/>
    <p:sldId id="295" r:id="rId20"/>
    <p:sldId id="749" r:id="rId21"/>
    <p:sldId id="259" r:id="rId22"/>
    <p:sldId id="264" r:id="rId23"/>
    <p:sldId id="312" r:id="rId24"/>
    <p:sldId id="313" r:id="rId25"/>
    <p:sldId id="314" r:id="rId26"/>
    <p:sldId id="285" r:id="rId27"/>
    <p:sldId id="265" r:id="rId28"/>
    <p:sldId id="746" r:id="rId29"/>
    <p:sldId id="267" r:id="rId30"/>
    <p:sldId id="747" r:id="rId31"/>
    <p:sldId id="268" r:id="rId32"/>
    <p:sldId id="283" r:id="rId33"/>
    <p:sldId id="291" r:id="rId34"/>
    <p:sldId id="290" r:id="rId35"/>
    <p:sldId id="292" r:id="rId36"/>
    <p:sldId id="276" r:id="rId37"/>
    <p:sldId id="322" r:id="rId38"/>
    <p:sldId id="321" r:id="rId39"/>
    <p:sldId id="323" r:id="rId40"/>
    <p:sldId id="324" r:id="rId41"/>
    <p:sldId id="266" r:id="rId42"/>
    <p:sldId id="748" r:id="rId43"/>
    <p:sldId id="282" r:id="rId44"/>
    <p:sldId id="274" r:id="rId45"/>
    <p:sldId id="288" r:id="rId46"/>
    <p:sldId id="289" r:id="rId47"/>
    <p:sldId id="304" r:id="rId48"/>
    <p:sldId id="296" r:id="rId49"/>
    <p:sldId id="305" r:id="rId50"/>
    <p:sldId id="332" r:id="rId51"/>
    <p:sldId id="319" r:id="rId52"/>
    <p:sldId id="297" r:id="rId53"/>
    <p:sldId id="325" r:id="rId54"/>
    <p:sldId id="331" r:id="rId55"/>
    <p:sldId id="326" r:id="rId56"/>
    <p:sldId id="327" r:id="rId57"/>
    <p:sldId id="328" r:id="rId58"/>
    <p:sldId id="329" r:id="rId59"/>
    <p:sldId id="740" r:id="rId60"/>
    <p:sldId id="741" r:id="rId61"/>
    <p:sldId id="745" r:id="rId62"/>
    <p:sldId id="280" r:id="rId63"/>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3EF"/>
    <a:srgbClr val="932B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5226" autoAdjust="0"/>
    <p:restoredTop sz="94715" autoAdjust="0"/>
  </p:normalViewPr>
  <p:slideViewPr>
    <p:cSldViewPr>
      <p:cViewPr varScale="1">
        <p:scale>
          <a:sx n="122" d="100"/>
          <a:sy n="122" d="100"/>
        </p:scale>
        <p:origin x="1056" y="184"/>
      </p:cViewPr>
      <p:guideLst>
        <p:guide orient="horz" pos="2160"/>
        <p:guide pos="2880"/>
      </p:guideLst>
    </p:cSldViewPr>
  </p:slideViewPr>
  <p:outlineViewPr>
    <p:cViewPr>
      <p:scale>
        <a:sx n="33" d="100"/>
        <a:sy n="33" d="100"/>
      </p:scale>
      <p:origin x="0" y="-3852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8221FA-B865-49F1-8A03-44A060004F44}" type="datetimeFigureOut">
              <a:rPr lang="de-AT" smtClean="0"/>
              <a:t>08.05.26</a:t>
            </a:fld>
            <a:endParaRPr lang="de-AT"/>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754FDB-A52E-42A5-B5F3-13FE3BAB2F1B}" type="slidenum">
              <a:rPr lang="de-AT" smtClean="0"/>
              <a:t>‹Nº›</a:t>
            </a:fld>
            <a:endParaRPr lang="de-AT"/>
          </a:p>
        </p:txBody>
      </p:sp>
    </p:spTree>
    <p:extLst>
      <p:ext uri="{BB962C8B-B14F-4D97-AF65-F5344CB8AC3E}">
        <p14:creationId xmlns:p14="http://schemas.microsoft.com/office/powerpoint/2010/main" val="104585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0F754FDB-A52E-42A5-B5F3-13FE3BAB2F1B}" type="slidenum">
              <a:rPr lang="de-AT" smtClean="0"/>
              <a:t>2</a:t>
            </a:fld>
            <a:endParaRPr lang="de-AT"/>
          </a:p>
        </p:txBody>
      </p:sp>
    </p:spTree>
    <p:extLst>
      <p:ext uri="{BB962C8B-B14F-4D97-AF65-F5344CB8AC3E}">
        <p14:creationId xmlns:p14="http://schemas.microsoft.com/office/powerpoint/2010/main" val="2669408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5F0CF609-8664-47E3-A799-C2E4713B4D79}" type="datetimeFigureOut">
              <a:rPr lang="de-DE" smtClean="0"/>
              <a:t>08.05.26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5F0CF609-8664-47E3-A799-C2E4713B4D79}" type="datetimeFigureOut">
              <a:rPr lang="de-DE" smtClean="0"/>
              <a:t>08.05.26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5F0CF609-8664-47E3-A799-C2E4713B4D79}" type="datetimeFigureOut">
              <a:rPr lang="de-DE" smtClean="0"/>
              <a:t>08.05.26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5F0CF609-8664-47E3-A799-C2E4713B4D79}" type="datetimeFigureOut">
              <a:rPr lang="de-DE" smtClean="0"/>
              <a:t>08.05.26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Textmasterformate durch Klicken bearbeiten</a:t>
            </a:r>
          </a:p>
        </p:txBody>
      </p:sp>
      <p:sp>
        <p:nvSpPr>
          <p:cNvPr id="4" name="Datumsplatzhalter 3"/>
          <p:cNvSpPr>
            <a:spLocks noGrp="1"/>
          </p:cNvSpPr>
          <p:nvPr>
            <p:ph type="dt" sz="half" idx="10"/>
          </p:nvPr>
        </p:nvSpPr>
        <p:spPr/>
        <p:txBody>
          <a:bodyPr/>
          <a:lstStyle/>
          <a:p>
            <a:fld id="{5F0CF609-8664-47E3-A799-C2E4713B4D79}" type="datetimeFigureOut">
              <a:rPr lang="de-DE" smtClean="0"/>
              <a:t>08.05.26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5F0CF609-8664-47E3-A799-C2E4713B4D79}" type="datetimeFigureOut">
              <a:rPr lang="de-DE" smtClean="0"/>
              <a:t>08.05.26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5F0CF609-8664-47E3-A799-C2E4713B4D79}" type="datetimeFigureOut">
              <a:rPr lang="de-DE" smtClean="0"/>
              <a:t>08.05.26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5F0CF609-8664-47E3-A799-C2E4713B4D79}" type="datetimeFigureOut">
              <a:rPr lang="de-DE" smtClean="0"/>
              <a:t>08.05.26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5F0CF609-8664-47E3-A799-C2E4713B4D79}" type="datetimeFigureOut">
              <a:rPr lang="de-DE" smtClean="0"/>
              <a:t>08.05.26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4"/>
          <p:cNvSpPr>
            <a:spLocks noGrp="1"/>
          </p:cNvSpPr>
          <p:nvPr>
            <p:ph type="dt" sz="half" idx="10"/>
          </p:nvPr>
        </p:nvSpPr>
        <p:spPr/>
        <p:txBody>
          <a:bodyPr/>
          <a:lstStyle/>
          <a:p>
            <a:fld id="{5F0CF609-8664-47E3-A799-C2E4713B4D79}" type="datetimeFigureOut">
              <a:rPr lang="de-DE" smtClean="0"/>
              <a:t>08.05.26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4"/>
          <p:cNvSpPr>
            <a:spLocks noGrp="1"/>
          </p:cNvSpPr>
          <p:nvPr>
            <p:ph type="dt" sz="half" idx="10"/>
          </p:nvPr>
        </p:nvSpPr>
        <p:spPr/>
        <p:txBody>
          <a:bodyPr/>
          <a:lstStyle/>
          <a:p>
            <a:fld id="{5F0CF609-8664-47E3-A799-C2E4713B4D79}" type="datetimeFigureOut">
              <a:rPr lang="de-DE" smtClean="0"/>
              <a:t>08.05.26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8BF78CA-A329-4DB5-A7EB-E442E78A6C72}" type="slidenum">
              <a:rPr lang="de-DE" smtClean="0"/>
              <a:t>‹Nº›</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0CF609-8664-47E3-A799-C2E4713B4D79}" type="datetimeFigureOut">
              <a:rPr lang="de-DE" smtClean="0"/>
              <a:t>08.05.26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BF78CA-A329-4DB5-A7EB-E442E78A6C72}" type="slidenum">
              <a:rPr lang="de-DE" smtClean="0"/>
              <a:t>‹Nº›</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buscapalabra.com/refranes-y-dichos.html"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arche-ele.com/palabra-secreta-pasapalabra-ele-el-rosco-espanol"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hablamossle.com/paraprofesdeele/oyes-dice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google.at/url?sa=i&amp;rct=j&amp;q=&amp;esrc=s&amp;frm=1&amp;source=images&amp;cd=&amp;cad=rja&amp;docid=io5EclTiJA2_EM&amp;tbnid=ohUBRNtt1yKuHM:&amp;ved=0CAUQjRw&amp;url=http://www.playgroundmag.net/musica/articulos-de-musica/columnas-musicales/los-25-mejores-tertulianos-de-la-prensa-rosa-en-television&amp;ei=NyyNUpO6JabC0QW8uIHgCg&amp;bvm=bv.56643336,d.bGE&amp;psig=AFQjCNHKNEA7lTqgqvoDlMKxAYHW-nDoxg&amp;ust=1385069988505200"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hyperlink" Target="https://arche-ele.com/por-o-para-diferencia-ele-actividades-interactivas" TargetMode="Externa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file:////var/folders/58/kg51h8l551x3w5_760l80dbr0000gn/T/com.microsoft.Word/WebArchiveCopyPasteTempFiles/aa2b59d5c2cd82c17eb85975ca57e4a1.jpg" TargetMode="External"/><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A3CC119B-2F6E-E044-A695-E8587155D137}"/>
              </a:ext>
            </a:extLst>
          </p:cNvPr>
          <p:cNvPicPr>
            <a:picLocks noChangeAspect="1"/>
          </p:cNvPicPr>
          <p:nvPr/>
        </p:nvPicPr>
        <p:blipFill>
          <a:blip r:embed="rId2">
            <a:extLst>
              <a:ext uri="{BEBA8EAE-BF5A-486C-A8C5-ECC9F3942E4B}">
                <a14:imgProps xmlns:a14="http://schemas.microsoft.com/office/drawing/2010/main">
                  <a14:imgLayer>
                    <a14:imgEffect>
                      <a14:sharpenSoften amount="50000"/>
                    </a14:imgEffect>
                    <a14:imgEffect>
                      <a14:brightnessContrast bright="20000" contrast="-40000"/>
                    </a14:imgEffect>
                  </a14:imgLayer>
                </a14:imgProps>
              </a:ext>
            </a:extLst>
          </a:blip>
          <a:stretch>
            <a:fillRect/>
          </a:stretch>
        </p:blipFill>
        <p:spPr>
          <a:xfrm>
            <a:off x="179512" y="332656"/>
            <a:ext cx="3960440" cy="5258676"/>
          </a:xfrm>
          <a:prstGeom prst="rect">
            <a:avLst/>
          </a:prstGeom>
        </p:spPr>
      </p:pic>
      <p:sp>
        <p:nvSpPr>
          <p:cNvPr id="2050" name="Titel 1"/>
          <p:cNvSpPr>
            <a:spLocks noGrp="1"/>
          </p:cNvSpPr>
          <p:nvPr>
            <p:ph type="ctrTitle"/>
          </p:nvPr>
        </p:nvSpPr>
        <p:spPr>
          <a:xfrm>
            <a:off x="3563889" y="2226981"/>
            <a:ext cx="5184576" cy="1470025"/>
          </a:xfrm>
        </p:spPr>
        <p:txBody>
          <a:bodyPr>
            <a:normAutofit/>
          </a:bodyPr>
          <a:lstStyle/>
          <a:p>
            <a:pPr eaLnBrk="1" hangingPunct="1"/>
            <a:r>
              <a:rPr lang="es-ES" altLang="de-DE" sz="4800" b="1" dirty="0">
                <a:latin typeface="Apple Chancery" panose="03020702040506060504" pitchFamily="66" charset="-79"/>
                <a:cs typeface="Apple Chancery" panose="03020702040506060504" pitchFamily="66" charset="-79"/>
              </a:rPr>
              <a:t>Saliendo de dudas</a:t>
            </a:r>
            <a:endParaRPr lang="es-BO" altLang="de-DE" sz="4800" dirty="0">
              <a:latin typeface="Apple Chancery" panose="03020702040506060504" pitchFamily="66" charset="-79"/>
              <a:cs typeface="Apple Chancery" panose="03020702040506060504" pitchFamily="66" charset="-79"/>
            </a:endParaRPr>
          </a:p>
        </p:txBody>
      </p:sp>
      <p:sp>
        <p:nvSpPr>
          <p:cNvPr id="3" name="Untertitel 2"/>
          <p:cNvSpPr>
            <a:spLocks noGrp="1"/>
          </p:cNvSpPr>
          <p:nvPr>
            <p:ph type="subTitle" idx="1"/>
          </p:nvPr>
        </p:nvSpPr>
        <p:spPr>
          <a:xfrm>
            <a:off x="4355976" y="4017552"/>
            <a:ext cx="3888432" cy="1224136"/>
          </a:xfrm>
        </p:spPr>
        <p:style>
          <a:lnRef idx="2">
            <a:schemeClr val="accent3">
              <a:shade val="50000"/>
            </a:schemeClr>
          </a:lnRef>
          <a:fillRef idx="1">
            <a:schemeClr val="accent3"/>
          </a:fillRef>
          <a:effectRef idx="0">
            <a:schemeClr val="accent3"/>
          </a:effectRef>
          <a:fontRef idx="minor">
            <a:schemeClr val="lt1"/>
          </a:fontRef>
        </p:style>
        <p:txBody>
          <a:bodyPr rtlCol="0">
            <a:normAutofit/>
          </a:bodyPr>
          <a:lstStyle/>
          <a:p>
            <a:pPr eaLnBrk="1" fontAlgn="auto" hangingPunct="1">
              <a:spcAft>
                <a:spcPts val="0"/>
              </a:spcAft>
              <a:buFont typeface="Arial" pitchFamily="34" charset="0"/>
              <a:buNone/>
              <a:defRPr/>
            </a:pPr>
            <a:r>
              <a:rPr lang="de-DE" sz="2400" dirty="0" err="1">
                <a:solidFill>
                  <a:schemeClr val="tx1"/>
                </a:solidFill>
              </a:rPr>
              <a:t>Dra</a:t>
            </a:r>
            <a:r>
              <a:rPr lang="de-DE" sz="2400" dirty="0">
                <a:solidFill>
                  <a:schemeClr val="tx1"/>
                </a:solidFill>
              </a:rPr>
              <a:t>. Josefina Vázquez Arco</a:t>
            </a:r>
          </a:p>
          <a:p>
            <a:pPr eaLnBrk="1" fontAlgn="auto" hangingPunct="1">
              <a:spcAft>
                <a:spcPts val="0"/>
              </a:spcAft>
              <a:buFont typeface="Arial" pitchFamily="34" charset="0"/>
              <a:buNone/>
              <a:defRPr/>
            </a:pPr>
            <a:r>
              <a:rPr lang="de-DE" sz="2000" dirty="0">
                <a:solidFill>
                  <a:schemeClr val="tx1"/>
                </a:solidFill>
              </a:rPr>
              <a:t>Universidad de Salzburgo</a:t>
            </a:r>
          </a:p>
          <a:p>
            <a:pPr eaLnBrk="1" fontAlgn="auto" hangingPunct="1">
              <a:spcAft>
                <a:spcPts val="0"/>
              </a:spcAft>
              <a:buFont typeface="Arial" pitchFamily="34" charset="0"/>
              <a:buNone/>
              <a:defRPr/>
            </a:pPr>
            <a:r>
              <a:rPr lang="de-DE" sz="2000" dirty="0" err="1">
                <a:solidFill>
                  <a:schemeClr val="tx1"/>
                </a:solidFill>
              </a:rPr>
              <a:t>Viena</a:t>
            </a:r>
            <a:r>
              <a:rPr lang="de-DE" sz="2000" dirty="0">
                <a:solidFill>
                  <a:schemeClr val="tx1"/>
                </a:solidFill>
              </a:rPr>
              <a:t>, 9 de </a:t>
            </a:r>
            <a:r>
              <a:rPr lang="de-DE" sz="2000" dirty="0" err="1">
                <a:solidFill>
                  <a:schemeClr val="tx1"/>
                </a:solidFill>
              </a:rPr>
              <a:t>mayo</a:t>
            </a:r>
            <a:r>
              <a:rPr lang="de-DE" sz="2000" dirty="0">
                <a:solidFill>
                  <a:schemeClr val="tx1"/>
                </a:solidFill>
              </a:rPr>
              <a:t> de 2026</a:t>
            </a:r>
          </a:p>
        </p:txBody>
      </p:sp>
      <p:pic>
        <p:nvPicPr>
          <p:cNvPr id="4" name="Imagen 3">
            <a:extLst>
              <a:ext uri="{FF2B5EF4-FFF2-40B4-BE49-F238E27FC236}">
                <a16:creationId xmlns:a16="http://schemas.microsoft.com/office/drawing/2014/main" id="{0036B01B-1B96-4544-A44A-1EE3A19B32F7}"/>
              </a:ext>
            </a:extLst>
          </p:cNvPr>
          <p:cNvPicPr>
            <a:picLocks noChangeAspect="1"/>
          </p:cNvPicPr>
          <p:nvPr/>
        </p:nvPicPr>
        <p:blipFill>
          <a:blip r:embed="rId3"/>
          <a:stretch>
            <a:fillRect/>
          </a:stretch>
        </p:blipFill>
        <p:spPr>
          <a:xfrm>
            <a:off x="6444208" y="5616374"/>
            <a:ext cx="1974478" cy="97050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283F4299-E8BB-9343-8424-75A685D04C99}"/>
              </a:ext>
            </a:extLst>
          </p:cNvPr>
          <p:cNvSpPr>
            <a:spLocks noGrp="1"/>
          </p:cNvSpPr>
          <p:nvPr>
            <p:ph idx="1"/>
          </p:nvPr>
        </p:nvSpPr>
        <p:spPr/>
        <p:txBody>
          <a:bodyPr/>
          <a:lstStyle/>
          <a:p>
            <a:r>
              <a:rPr lang="es-ES" dirty="0"/>
              <a:t>Dar la nota</a:t>
            </a:r>
          </a:p>
          <a:p>
            <a:r>
              <a:rPr lang="es-ES" dirty="0"/>
              <a:t>La marquesina</a:t>
            </a:r>
          </a:p>
          <a:p>
            <a:r>
              <a:rPr lang="es-ES" dirty="0"/>
              <a:t>SER de nota</a:t>
            </a:r>
          </a:p>
          <a:p>
            <a:r>
              <a:rPr lang="es-ES" i="1" dirty="0"/>
              <a:t>¡Toma nota!</a:t>
            </a:r>
          </a:p>
          <a:p>
            <a:endParaRPr lang="es-ES" dirty="0"/>
          </a:p>
          <a:p>
            <a:endParaRPr lang="es-ES" dirty="0"/>
          </a:p>
        </p:txBody>
      </p:sp>
      <p:sp>
        <p:nvSpPr>
          <p:cNvPr id="4" name="Título 1">
            <a:extLst>
              <a:ext uri="{FF2B5EF4-FFF2-40B4-BE49-F238E27FC236}">
                <a16:creationId xmlns:a16="http://schemas.microsoft.com/office/drawing/2014/main" id="{05573F7E-DC82-44DC-BC76-8AB2C632E7C3}"/>
              </a:ext>
            </a:extLst>
          </p:cNvPr>
          <p:cNvSpPr>
            <a:spLocks noGrp="1"/>
          </p:cNvSpPr>
          <p:nvPr>
            <p:ph type="title"/>
          </p:nvPr>
        </p:nvSpPr>
        <p:spPr>
          <a:xfrm>
            <a:off x="457200" y="274638"/>
            <a:ext cx="8229600" cy="1143000"/>
          </a:xfrm>
          <a:solidFill>
            <a:schemeClr val="accent5">
              <a:lumMod val="40000"/>
              <a:lumOff val="60000"/>
            </a:schemeClr>
          </a:solidFill>
        </p:spPr>
        <p:txBody>
          <a:bodyPr/>
          <a:lstStyle/>
          <a:p>
            <a:r>
              <a:rPr lang="es-ES" dirty="0"/>
              <a:t>Otras expresiones</a:t>
            </a:r>
          </a:p>
        </p:txBody>
      </p:sp>
    </p:spTree>
    <p:extLst>
      <p:ext uri="{BB962C8B-B14F-4D97-AF65-F5344CB8AC3E}">
        <p14:creationId xmlns:p14="http://schemas.microsoft.com/office/powerpoint/2010/main" val="2656647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CAD2B09C-9AF1-0949-8720-DB4A4FC8D7F6}"/>
              </a:ext>
            </a:extLst>
          </p:cNvPr>
          <p:cNvSpPr>
            <a:spLocks noGrp="1"/>
          </p:cNvSpPr>
          <p:nvPr>
            <p:ph type="title"/>
          </p:nvPr>
        </p:nvSpPr>
        <p:spPr>
          <a:xfrm>
            <a:off x="457200" y="274637"/>
            <a:ext cx="2530624" cy="5851525"/>
          </a:xfrm>
        </p:spPr>
        <p:txBody>
          <a:bodyPr>
            <a:normAutofit/>
          </a:bodyPr>
          <a:lstStyle/>
          <a:p>
            <a:r>
              <a:rPr lang="es-ES" sz="3200" dirty="0"/>
              <a:t>el mapa</a:t>
            </a:r>
            <a:br>
              <a:rPr lang="es-ES" sz="3200" dirty="0"/>
            </a:br>
            <a:r>
              <a:rPr lang="es-ES" sz="3200" dirty="0"/>
              <a:t>el plano </a:t>
            </a:r>
            <a:br>
              <a:rPr lang="es-ES" sz="3200" dirty="0"/>
            </a:br>
            <a:r>
              <a:rPr lang="es-ES" sz="3200" dirty="0"/>
              <a:t>la carpeta  </a:t>
            </a:r>
            <a:br>
              <a:rPr lang="es-ES" sz="3200" dirty="0"/>
            </a:br>
            <a:r>
              <a:rPr lang="es-ES" sz="3200" dirty="0"/>
              <a:t>la alfombra </a:t>
            </a:r>
            <a:br>
              <a:rPr lang="es-ES" sz="3200" dirty="0"/>
            </a:br>
            <a:r>
              <a:rPr lang="es-ES" sz="3200" dirty="0"/>
              <a:t>el archivador el plan</a:t>
            </a:r>
            <a:endParaRPr lang="es-ES" sz="3600" dirty="0"/>
          </a:p>
        </p:txBody>
      </p:sp>
      <p:pic>
        <p:nvPicPr>
          <p:cNvPr id="3" name="Grafik 2">
            <a:extLst>
              <a:ext uri="{FF2B5EF4-FFF2-40B4-BE49-F238E27FC236}">
                <a16:creationId xmlns:a16="http://schemas.microsoft.com/office/drawing/2014/main" id="{3A8B574C-73E7-493B-AD9D-C951544E8B31}"/>
              </a:ext>
            </a:extLst>
          </p:cNvPr>
          <p:cNvPicPr>
            <a:picLocks noChangeAspect="1"/>
          </p:cNvPicPr>
          <p:nvPr/>
        </p:nvPicPr>
        <p:blipFill>
          <a:blip r:embed="rId2"/>
          <a:stretch>
            <a:fillRect/>
          </a:stretch>
        </p:blipFill>
        <p:spPr>
          <a:xfrm>
            <a:off x="3347864" y="274636"/>
            <a:ext cx="5112568" cy="6161583"/>
          </a:xfrm>
          <a:prstGeom prst="rect">
            <a:avLst/>
          </a:prstGeom>
        </p:spPr>
      </p:pic>
    </p:spTree>
    <p:extLst>
      <p:ext uri="{BB962C8B-B14F-4D97-AF65-F5344CB8AC3E}">
        <p14:creationId xmlns:p14="http://schemas.microsoft.com/office/powerpoint/2010/main" val="440700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44FF5920-325F-6048-9752-31F24DCE1BEC}"/>
              </a:ext>
            </a:extLst>
          </p:cNvPr>
          <p:cNvSpPr>
            <a:spLocks noGrp="1"/>
          </p:cNvSpPr>
          <p:nvPr>
            <p:ph idx="1"/>
          </p:nvPr>
        </p:nvSpPr>
        <p:spPr/>
        <p:txBody>
          <a:bodyPr/>
          <a:lstStyle/>
          <a:p>
            <a:r>
              <a:rPr lang="es-ES" dirty="0"/>
              <a:t>La carpeta</a:t>
            </a:r>
          </a:p>
          <a:p>
            <a:r>
              <a:rPr lang="es-ES" dirty="0"/>
              <a:t>Tener plan </a:t>
            </a:r>
          </a:p>
          <a:p>
            <a:r>
              <a:rPr lang="es-ES" dirty="0"/>
              <a:t>Hacer algo/estar en plan…</a:t>
            </a:r>
          </a:p>
          <a:p>
            <a:endParaRPr lang="es-ES" dirty="0"/>
          </a:p>
          <a:p>
            <a:r>
              <a:rPr lang="es-ES" dirty="0"/>
              <a:t>“Si falla el plan A, recuerda que hay veintiséis letras más.”</a:t>
            </a:r>
          </a:p>
          <a:p>
            <a:endParaRPr lang="es-ES" dirty="0"/>
          </a:p>
        </p:txBody>
      </p:sp>
      <p:sp>
        <p:nvSpPr>
          <p:cNvPr id="4" name="Título 1">
            <a:extLst>
              <a:ext uri="{FF2B5EF4-FFF2-40B4-BE49-F238E27FC236}">
                <a16:creationId xmlns:a16="http://schemas.microsoft.com/office/drawing/2014/main" id="{EF942CE6-D64F-42B0-9463-ED7AAD262FD0}"/>
              </a:ext>
            </a:extLst>
          </p:cNvPr>
          <p:cNvSpPr>
            <a:spLocks noGrp="1"/>
          </p:cNvSpPr>
          <p:nvPr>
            <p:ph type="title"/>
          </p:nvPr>
        </p:nvSpPr>
        <p:spPr>
          <a:xfrm>
            <a:off x="457200" y="274638"/>
            <a:ext cx="8229600" cy="1143000"/>
          </a:xfrm>
          <a:solidFill>
            <a:schemeClr val="accent5">
              <a:lumMod val="40000"/>
              <a:lumOff val="60000"/>
            </a:schemeClr>
          </a:solidFill>
        </p:spPr>
        <p:txBody>
          <a:bodyPr/>
          <a:lstStyle/>
          <a:p>
            <a:r>
              <a:rPr lang="es-ES" dirty="0"/>
              <a:t>Otras expresiones</a:t>
            </a:r>
          </a:p>
        </p:txBody>
      </p:sp>
    </p:spTree>
    <p:extLst>
      <p:ext uri="{BB962C8B-B14F-4D97-AF65-F5344CB8AC3E}">
        <p14:creationId xmlns:p14="http://schemas.microsoft.com/office/powerpoint/2010/main" val="2045964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1B01B095-188C-544C-AA22-75CF9AB3C21B}"/>
              </a:ext>
            </a:extLst>
          </p:cNvPr>
          <p:cNvSpPr>
            <a:spLocks noGrp="1"/>
          </p:cNvSpPr>
          <p:nvPr>
            <p:ph type="title"/>
          </p:nvPr>
        </p:nvSpPr>
        <p:spPr/>
        <p:txBody>
          <a:bodyPr>
            <a:normAutofit fontScale="90000"/>
          </a:bodyPr>
          <a:lstStyle/>
          <a:p>
            <a:r>
              <a:rPr lang="es-ES" dirty="0"/>
              <a:t>el gorro – la gorra – el sombrero  </a:t>
            </a:r>
            <a:br>
              <a:rPr lang="es-ES" dirty="0"/>
            </a:br>
            <a:r>
              <a:rPr lang="es-ES" dirty="0"/>
              <a:t>la sombrilla – la capucha – la boina</a:t>
            </a:r>
          </a:p>
        </p:txBody>
      </p:sp>
      <p:pic>
        <p:nvPicPr>
          <p:cNvPr id="6" name="Grafik 5">
            <a:extLst>
              <a:ext uri="{FF2B5EF4-FFF2-40B4-BE49-F238E27FC236}">
                <a16:creationId xmlns:a16="http://schemas.microsoft.com/office/drawing/2014/main" id="{57F2717D-9B4A-4CE4-83D4-2BD32D4D4EAB}"/>
              </a:ext>
            </a:extLst>
          </p:cNvPr>
          <p:cNvPicPr>
            <a:picLocks noChangeAspect="1"/>
          </p:cNvPicPr>
          <p:nvPr/>
        </p:nvPicPr>
        <p:blipFill>
          <a:blip r:embed="rId2"/>
          <a:stretch>
            <a:fillRect/>
          </a:stretch>
        </p:blipFill>
        <p:spPr>
          <a:xfrm>
            <a:off x="1043608" y="1444416"/>
            <a:ext cx="7344816" cy="5112568"/>
          </a:xfrm>
          <a:prstGeom prst="rect">
            <a:avLst/>
          </a:prstGeom>
        </p:spPr>
      </p:pic>
    </p:spTree>
    <p:extLst>
      <p:ext uri="{BB962C8B-B14F-4D97-AF65-F5344CB8AC3E}">
        <p14:creationId xmlns:p14="http://schemas.microsoft.com/office/powerpoint/2010/main" val="3515070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7624FF9-0BC8-8941-BC84-265FB5B3B3F9}"/>
              </a:ext>
            </a:extLst>
          </p:cNvPr>
          <p:cNvSpPr>
            <a:spLocks noGrp="1"/>
          </p:cNvSpPr>
          <p:nvPr>
            <p:ph idx="1"/>
          </p:nvPr>
        </p:nvSpPr>
        <p:spPr/>
        <p:txBody>
          <a:bodyPr/>
          <a:lstStyle/>
          <a:p>
            <a:r>
              <a:rPr lang="es-ES" dirty="0"/>
              <a:t>Estar hasta el gorro</a:t>
            </a:r>
          </a:p>
          <a:p>
            <a:r>
              <a:rPr lang="es-ES" dirty="0"/>
              <a:t>SER/ESTAR para quitarse el sombrero</a:t>
            </a:r>
          </a:p>
          <a:p>
            <a:r>
              <a:rPr lang="es-ES" dirty="0"/>
              <a:t>Hacer algo de gorra</a:t>
            </a:r>
          </a:p>
          <a:p>
            <a:endParaRPr lang="es-ES" dirty="0"/>
          </a:p>
          <a:p>
            <a:r>
              <a:rPr lang="es-ES" dirty="0"/>
              <a:t>“Por enero, más vale un gorro que un sombrero”</a:t>
            </a:r>
          </a:p>
          <a:p>
            <a:endParaRPr lang="es-ES" dirty="0"/>
          </a:p>
          <a:p>
            <a:endParaRPr lang="es-ES" dirty="0"/>
          </a:p>
        </p:txBody>
      </p:sp>
      <p:sp>
        <p:nvSpPr>
          <p:cNvPr id="4" name="Título 1">
            <a:extLst>
              <a:ext uri="{FF2B5EF4-FFF2-40B4-BE49-F238E27FC236}">
                <a16:creationId xmlns:a16="http://schemas.microsoft.com/office/drawing/2014/main" id="{711A9859-34F1-4E97-8D00-7C135DAACEC3}"/>
              </a:ext>
            </a:extLst>
          </p:cNvPr>
          <p:cNvSpPr>
            <a:spLocks noGrp="1"/>
          </p:cNvSpPr>
          <p:nvPr>
            <p:ph type="title"/>
          </p:nvPr>
        </p:nvSpPr>
        <p:spPr>
          <a:xfrm>
            <a:off x="457200" y="274638"/>
            <a:ext cx="8229600" cy="1143000"/>
          </a:xfrm>
          <a:solidFill>
            <a:schemeClr val="accent5">
              <a:lumMod val="40000"/>
              <a:lumOff val="60000"/>
            </a:schemeClr>
          </a:solidFill>
        </p:spPr>
        <p:txBody>
          <a:bodyPr/>
          <a:lstStyle/>
          <a:p>
            <a:r>
              <a:rPr lang="es-ES" dirty="0"/>
              <a:t>Otras expresiones</a:t>
            </a:r>
          </a:p>
        </p:txBody>
      </p:sp>
    </p:spTree>
    <p:extLst>
      <p:ext uri="{BB962C8B-B14F-4D97-AF65-F5344CB8AC3E}">
        <p14:creationId xmlns:p14="http://schemas.microsoft.com/office/powerpoint/2010/main" val="996148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C9414F23-0A8F-654B-B5CB-D969AA0C4FF5}"/>
              </a:ext>
            </a:extLst>
          </p:cNvPr>
          <p:cNvSpPr>
            <a:spLocks noGrp="1"/>
          </p:cNvSpPr>
          <p:nvPr>
            <p:ph type="title"/>
          </p:nvPr>
        </p:nvSpPr>
        <p:spPr/>
        <p:txBody>
          <a:bodyPr>
            <a:normAutofit fontScale="90000"/>
          </a:bodyPr>
          <a:lstStyle/>
          <a:p>
            <a:r>
              <a:rPr lang="es-ES" dirty="0"/>
              <a:t>el faro – el farol – el farolillo </a:t>
            </a:r>
            <a:br>
              <a:rPr lang="es-ES" dirty="0"/>
            </a:br>
            <a:r>
              <a:rPr lang="es-ES" dirty="0"/>
              <a:t>la farola – la linterna</a:t>
            </a:r>
          </a:p>
        </p:txBody>
      </p:sp>
      <p:sp>
        <p:nvSpPr>
          <p:cNvPr id="6" name="Marcador de contenido 5">
            <a:extLst>
              <a:ext uri="{FF2B5EF4-FFF2-40B4-BE49-F238E27FC236}">
                <a16:creationId xmlns:a16="http://schemas.microsoft.com/office/drawing/2014/main" id="{76AD111C-A84C-1945-955A-CA706C4E0C86}"/>
              </a:ext>
            </a:extLst>
          </p:cNvPr>
          <p:cNvSpPr>
            <a:spLocks noGrp="1"/>
          </p:cNvSpPr>
          <p:nvPr>
            <p:ph idx="1"/>
          </p:nvPr>
        </p:nvSpPr>
        <p:spPr/>
        <p:txBody>
          <a:bodyPr/>
          <a:lstStyle/>
          <a:p>
            <a:endParaRPr lang="es-ES"/>
          </a:p>
        </p:txBody>
      </p:sp>
      <p:pic>
        <p:nvPicPr>
          <p:cNvPr id="3" name="Grafik 2">
            <a:extLst>
              <a:ext uri="{FF2B5EF4-FFF2-40B4-BE49-F238E27FC236}">
                <a16:creationId xmlns:a16="http://schemas.microsoft.com/office/drawing/2014/main" id="{FF8B1351-C4D8-4508-8026-E1702450AEBE}"/>
              </a:ext>
            </a:extLst>
          </p:cNvPr>
          <p:cNvPicPr>
            <a:picLocks noChangeAspect="1"/>
          </p:cNvPicPr>
          <p:nvPr/>
        </p:nvPicPr>
        <p:blipFill>
          <a:blip r:embed="rId2"/>
          <a:stretch>
            <a:fillRect/>
          </a:stretch>
        </p:blipFill>
        <p:spPr>
          <a:xfrm>
            <a:off x="457200" y="1597495"/>
            <a:ext cx="8229600" cy="4723498"/>
          </a:xfrm>
          <a:prstGeom prst="rect">
            <a:avLst/>
          </a:prstGeom>
        </p:spPr>
      </p:pic>
    </p:spTree>
    <p:extLst>
      <p:ext uri="{BB962C8B-B14F-4D97-AF65-F5344CB8AC3E}">
        <p14:creationId xmlns:p14="http://schemas.microsoft.com/office/powerpoint/2010/main" val="31778294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6CB659F6-2B52-544D-9AD8-2111877045B9}"/>
              </a:ext>
            </a:extLst>
          </p:cNvPr>
          <p:cNvSpPr>
            <a:spLocks noGrp="1"/>
          </p:cNvSpPr>
          <p:nvPr>
            <p:ph idx="1"/>
          </p:nvPr>
        </p:nvSpPr>
        <p:spPr/>
        <p:txBody>
          <a:bodyPr/>
          <a:lstStyle/>
          <a:p>
            <a:r>
              <a:rPr lang="es-ES" dirty="0"/>
              <a:t>Ir de farol</a:t>
            </a:r>
          </a:p>
          <a:p>
            <a:endParaRPr lang="es-ES" dirty="0"/>
          </a:p>
        </p:txBody>
      </p:sp>
      <p:sp>
        <p:nvSpPr>
          <p:cNvPr id="4" name="Título 1">
            <a:extLst>
              <a:ext uri="{FF2B5EF4-FFF2-40B4-BE49-F238E27FC236}">
                <a16:creationId xmlns:a16="http://schemas.microsoft.com/office/drawing/2014/main" id="{5730DE3F-7C16-4C43-8F48-22280AA5AB38}"/>
              </a:ext>
            </a:extLst>
          </p:cNvPr>
          <p:cNvSpPr>
            <a:spLocks noGrp="1"/>
          </p:cNvSpPr>
          <p:nvPr>
            <p:ph type="title"/>
          </p:nvPr>
        </p:nvSpPr>
        <p:spPr>
          <a:xfrm>
            <a:off x="457200" y="274638"/>
            <a:ext cx="8229600" cy="1143000"/>
          </a:xfrm>
          <a:solidFill>
            <a:schemeClr val="accent5">
              <a:lumMod val="40000"/>
              <a:lumOff val="60000"/>
            </a:schemeClr>
          </a:solidFill>
        </p:spPr>
        <p:txBody>
          <a:bodyPr/>
          <a:lstStyle/>
          <a:p>
            <a:r>
              <a:rPr lang="es-ES" dirty="0"/>
              <a:t>Otras expresiones</a:t>
            </a:r>
          </a:p>
        </p:txBody>
      </p:sp>
    </p:spTree>
    <p:extLst>
      <p:ext uri="{BB962C8B-B14F-4D97-AF65-F5344CB8AC3E}">
        <p14:creationId xmlns:p14="http://schemas.microsoft.com/office/powerpoint/2010/main" val="29217211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5BB790-9AAC-492B-B479-2CE0EC6B58F0}"/>
              </a:ext>
            </a:extLst>
          </p:cNvPr>
          <p:cNvSpPr>
            <a:spLocks noGrp="1"/>
          </p:cNvSpPr>
          <p:nvPr>
            <p:ph type="title"/>
          </p:nvPr>
        </p:nvSpPr>
        <p:spPr>
          <a:xfrm>
            <a:off x="457200" y="274638"/>
            <a:ext cx="3322712" cy="5602634"/>
          </a:xfrm>
        </p:spPr>
        <p:txBody>
          <a:bodyPr>
            <a:normAutofit/>
          </a:bodyPr>
          <a:lstStyle/>
          <a:p>
            <a:r>
              <a:rPr lang="de-AT" sz="3600" dirty="0"/>
              <a:t>La </a:t>
            </a:r>
            <a:r>
              <a:rPr lang="de-AT" sz="3600" dirty="0" err="1"/>
              <a:t>carta</a:t>
            </a:r>
            <a:r>
              <a:rPr lang="de-AT" sz="3600" dirty="0"/>
              <a:t> </a:t>
            </a:r>
            <a:br>
              <a:rPr lang="de-AT" sz="3600" dirty="0"/>
            </a:br>
            <a:r>
              <a:rPr lang="de-AT" sz="3600" dirty="0"/>
              <a:t>la </a:t>
            </a:r>
            <a:r>
              <a:rPr lang="de-AT" sz="3600" dirty="0" err="1"/>
              <a:t>cartera</a:t>
            </a:r>
            <a:r>
              <a:rPr lang="de-AT" sz="3600" dirty="0"/>
              <a:t> </a:t>
            </a:r>
            <a:br>
              <a:rPr lang="de-AT" sz="3600" dirty="0"/>
            </a:br>
            <a:r>
              <a:rPr lang="de-AT" sz="3600" dirty="0" err="1"/>
              <a:t>el</a:t>
            </a:r>
            <a:r>
              <a:rPr lang="de-AT" sz="3600" dirty="0"/>
              <a:t>/la </a:t>
            </a:r>
            <a:r>
              <a:rPr lang="de-AT" sz="3600" dirty="0" err="1"/>
              <a:t>cartero</a:t>
            </a:r>
            <a:r>
              <a:rPr lang="de-AT" sz="3600" dirty="0"/>
              <a:t>/a</a:t>
            </a:r>
            <a:br>
              <a:rPr lang="de-AT" sz="3600" dirty="0"/>
            </a:br>
            <a:r>
              <a:rPr lang="de-AT" sz="3600" dirty="0" err="1"/>
              <a:t>el</a:t>
            </a:r>
            <a:r>
              <a:rPr lang="de-AT" sz="3600" dirty="0"/>
              <a:t> </a:t>
            </a:r>
            <a:r>
              <a:rPr lang="de-AT" sz="3600" dirty="0" err="1"/>
              <a:t>cartón</a:t>
            </a:r>
            <a:r>
              <a:rPr lang="de-AT" sz="3600" dirty="0"/>
              <a:t> </a:t>
            </a:r>
            <a:br>
              <a:rPr lang="de-AT" sz="3600" dirty="0"/>
            </a:br>
            <a:r>
              <a:rPr lang="de-AT" sz="3600" dirty="0"/>
              <a:t>la </a:t>
            </a:r>
            <a:r>
              <a:rPr lang="de-AT" sz="3600" dirty="0" err="1"/>
              <a:t>tarjeta</a:t>
            </a:r>
            <a:r>
              <a:rPr lang="de-AT" sz="3600" dirty="0"/>
              <a:t> </a:t>
            </a:r>
            <a:br>
              <a:rPr lang="de-AT" sz="3600" dirty="0"/>
            </a:br>
            <a:r>
              <a:rPr lang="de-AT" sz="3600" dirty="0"/>
              <a:t>la </a:t>
            </a:r>
            <a:r>
              <a:rPr lang="de-AT" sz="3600" dirty="0" err="1"/>
              <a:t>entrada</a:t>
            </a:r>
            <a:r>
              <a:rPr lang="de-AT" sz="3600" dirty="0"/>
              <a:t>  </a:t>
            </a:r>
            <a:br>
              <a:rPr lang="de-AT" sz="3600" dirty="0"/>
            </a:br>
            <a:r>
              <a:rPr lang="de-AT" sz="3600" dirty="0" err="1"/>
              <a:t>el</a:t>
            </a:r>
            <a:r>
              <a:rPr lang="de-AT" sz="3600" dirty="0"/>
              <a:t> </a:t>
            </a:r>
            <a:r>
              <a:rPr lang="de-AT" sz="3600" dirty="0" err="1"/>
              <a:t>billete</a:t>
            </a:r>
            <a:r>
              <a:rPr lang="de-AT" sz="3600" dirty="0"/>
              <a:t> </a:t>
            </a:r>
          </a:p>
        </p:txBody>
      </p:sp>
      <p:pic>
        <p:nvPicPr>
          <p:cNvPr id="5" name="Grafik 4">
            <a:extLst>
              <a:ext uri="{FF2B5EF4-FFF2-40B4-BE49-F238E27FC236}">
                <a16:creationId xmlns:a16="http://schemas.microsoft.com/office/drawing/2014/main" id="{CF809CF2-EED5-42D7-BEB8-EF89EE9E36AE}"/>
              </a:ext>
            </a:extLst>
          </p:cNvPr>
          <p:cNvPicPr>
            <a:picLocks noChangeAspect="1"/>
          </p:cNvPicPr>
          <p:nvPr/>
        </p:nvPicPr>
        <p:blipFill>
          <a:blip r:embed="rId2"/>
          <a:stretch>
            <a:fillRect/>
          </a:stretch>
        </p:blipFill>
        <p:spPr>
          <a:xfrm>
            <a:off x="3707904" y="332656"/>
            <a:ext cx="4762500" cy="5886450"/>
          </a:xfrm>
          <a:prstGeom prst="rect">
            <a:avLst/>
          </a:prstGeom>
        </p:spPr>
      </p:pic>
    </p:spTree>
    <p:extLst>
      <p:ext uri="{BB962C8B-B14F-4D97-AF65-F5344CB8AC3E}">
        <p14:creationId xmlns:p14="http://schemas.microsoft.com/office/powerpoint/2010/main" val="5670302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D3CB74-01C7-0046-89BF-C1326A4A1140}"/>
              </a:ext>
            </a:extLst>
          </p:cNvPr>
          <p:cNvSpPr>
            <a:spLocks noGrp="1"/>
          </p:cNvSpPr>
          <p:nvPr>
            <p:ph type="title"/>
          </p:nvPr>
        </p:nvSpPr>
        <p:spPr/>
        <p:txBody>
          <a:bodyPr/>
          <a:lstStyle/>
          <a:p>
            <a:r>
              <a:rPr lang="es-ES" dirty="0"/>
              <a:t>Buscar refranes y citas</a:t>
            </a:r>
          </a:p>
        </p:txBody>
      </p:sp>
      <p:sp>
        <p:nvSpPr>
          <p:cNvPr id="3" name="Marcador de contenido 2">
            <a:extLst>
              <a:ext uri="{FF2B5EF4-FFF2-40B4-BE49-F238E27FC236}">
                <a16:creationId xmlns:a16="http://schemas.microsoft.com/office/drawing/2014/main" id="{A54781BC-2789-5841-8BFE-7CD33FE9D6C7}"/>
              </a:ext>
            </a:extLst>
          </p:cNvPr>
          <p:cNvSpPr>
            <a:spLocks noGrp="1"/>
          </p:cNvSpPr>
          <p:nvPr>
            <p:ph idx="1"/>
          </p:nvPr>
        </p:nvSpPr>
        <p:spPr/>
        <p:txBody>
          <a:bodyPr/>
          <a:lstStyle/>
          <a:p>
            <a:r>
              <a:rPr lang="es-ES" dirty="0">
                <a:hlinkClick r:id="rId2"/>
              </a:rPr>
              <a:t>https://www.buscapalabra.com/refranes-y-dichos.html</a:t>
            </a:r>
            <a:endParaRPr lang="es-ES" dirty="0"/>
          </a:p>
          <a:p>
            <a:r>
              <a:rPr lang="es-ES" b="1" dirty="0"/>
              <a:t>Proverbios y refranes español-alemán:  </a:t>
            </a:r>
            <a:r>
              <a:rPr lang="es-ES" dirty="0">
                <a:solidFill>
                  <a:srgbClr val="0000FF"/>
                </a:solidFill>
              </a:rPr>
              <a:t>http://www.hispanoteca.eu/Sprichw%C3%B6rter/Proverbios%20y%20refranes.htm</a:t>
            </a:r>
            <a:endParaRPr lang="es-ES" dirty="0"/>
          </a:p>
          <a:p>
            <a:pPr marL="0" indent="0">
              <a:buNone/>
            </a:pPr>
            <a:endParaRPr lang="es-ES" dirty="0"/>
          </a:p>
        </p:txBody>
      </p:sp>
    </p:spTree>
    <p:extLst>
      <p:ext uri="{BB962C8B-B14F-4D97-AF65-F5344CB8AC3E}">
        <p14:creationId xmlns:p14="http://schemas.microsoft.com/office/powerpoint/2010/main" val="2232421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2321F3-CA4E-6A4F-A206-1237D94E5E32}"/>
              </a:ext>
            </a:extLst>
          </p:cNvPr>
          <p:cNvSpPr>
            <a:spLocks noGrp="1"/>
          </p:cNvSpPr>
          <p:nvPr>
            <p:ph type="title"/>
          </p:nvPr>
        </p:nvSpPr>
        <p:spPr/>
        <p:txBody>
          <a:bodyPr/>
          <a:lstStyle/>
          <a:p>
            <a:endParaRPr lang="es-ES" dirty="0"/>
          </a:p>
        </p:txBody>
      </p:sp>
      <p:pic>
        <p:nvPicPr>
          <p:cNvPr id="5" name="Marcador de contenido 4">
            <a:extLst>
              <a:ext uri="{FF2B5EF4-FFF2-40B4-BE49-F238E27FC236}">
                <a16:creationId xmlns:a16="http://schemas.microsoft.com/office/drawing/2014/main" id="{0022F013-7842-FF44-A297-B8987BA13C8D}"/>
              </a:ext>
            </a:extLst>
          </p:cNvPr>
          <p:cNvPicPr>
            <a:picLocks noGrp="1" noChangeAspect="1"/>
          </p:cNvPicPr>
          <p:nvPr>
            <p:ph sz="half" idx="1"/>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043608" y="310397"/>
            <a:ext cx="7703460" cy="4100609"/>
          </a:xfrm>
          <a:prstGeom prst="rect">
            <a:avLst/>
          </a:prstGeom>
        </p:spPr>
      </p:pic>
      <p:sp>
        <p:nvSpPr>
          <p:cNvPr id="4" name="Marcador de contenido 3">
            <a:extLst>
              <a:ext uri="{FF2B5EF4-FFF2-40B4-BE49-F238E27FC236}">
                <a16:creationId xmlns:a16="http://schemas.microsoft.com/office/drawing/2014/main" id="{DCF51432-4491-484E-8F2E-0CAA4C3D9523}"/>
              </a:ext>
            </a:extLst>
          </p:cNvPr>
          <p:cNvSpPr>
            <a:spLocks noGrp="1"/>
          </p:cNvSpPr>
          <p:nvPr>
            <p:ph sz="half" idx="2"/>
          </p:nvPr>
        </p:nvSpPr>
        <p:spPr/>
        <p:txBody>
          <a:bodyPr/>
          <a:lstStyle/>
          <a:p>
            <a:endParaRPr lang="es-ES" dirty="0"/>
          </a:p>
        </p:txBody>
      </p:sp>
    </p:spTree>
    <p:extLst>
      <p:ext uri="{BB962C8B-B14F-4D97-AF65-F5344CB8AC3E}">
        <p14:creationId xmlns:p14="http://schemas.microsoft.com/office/powerpoint/2010/main" val="1078580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27584" y="274638"/>
            <a:ext cx="7416824" cy="1143000"/>
          </a:xfrm>
          <a:solidFill>
            <a:schemeClr val="accent3">
              <a:lumMod val="40000"/>
              <a:lumOff val="60000"/>
            </a:schemeClr>
          </a:solidFill>
        </p:spPr>
        <p:txBody>
          <a:bodyPr rtlCol="0">
            <a:noAutofit/>
          </a:bodyPr>
          <a:lstStyle/>
          <a:p>
            <a:pPr eaLnBrk="1" fontAlgn="auto" hangingPunct="1">
              <a:spcAft>
                <a:spcPts val="0"/>
              </a:spcAft>
              <a:defRPr/>
            </a:pPr>
            <a:r>
              <a:rPr lang="es-BO" sz="3600" dirty="0"/>
              <a:t>¿Qué temas te gustaría trabajar en este seminario?</a:t>
            </a:r>
          </a:p>
        </p:txBody>
      </p:sp>
      <p:sp>
        <p:nvSpPr>
          <p:cNvPr id="3075" name="Inhaltsplatzhalter 2"/>
          <p:cNvSpPr>
            <a:spLocks noGrp="1"/>
          </p:cNvSpPr>
          <p:nvPr>
            <p:ph idx="1"/>
          </p:nvPr>
        </p:nvSpPr>
        <p:spPr>
          <a:xfrm>
            <a:off x="827584" y="1916113"/>
            <a:ext cx="7056784" cy="4393207"/>
          </a:xfrm>
        </p:spPr>
        <p:txBody>
          <a:bodyPr>
            <a:normAutofit/>
          </a:bodyPr>
          <a:lstStyle/>
          <a:p>
            <a:pPr eaLnBrk="1" hangingPunct="1"/>
            <a:r>
              <a:rPr lang="de-DE" altLang="de-DE" dirty="0" err="1"/>
              <a:t>Escribe</a:t>
            </a:r>
            <a:r>
              <a:rPr lang="de-DE" altLang="de-DE" dirty="0"/>
              <a:t> los 5 </a:t>
            </a:r>
            <a:r>
              <a:rPr lang="de-DE" altLang="de-DE" dirty="0" err="1"/>
              <a:t>temas</a:t>
            </a:r>
            <a:r>
              <a:rPr lang="de-DE" altLang="de-DE" dirty="0"/>
              <a:t> </a:t>
            </a:r>
            <a:r>
              <a:rPr lang="de-DE" altLang="de-DE" dirty="0" err="1"/>
              <a:t>que</a:t>
            </a:r>
            <a:r>
              <a:rPr lang="de-DE" altLang="de-DE" dirty="0"/>
              <a:t> </a:t>
            </a:r>
            <a:r>
              <a:rPr lang="de-DE" altLang="de-DE" dirty="0" err="1"/>
              <a:t>más</a:t>
            </a:r>
            <a:r>
              <a:rPr lang="de-DE" altLang="de-DE" dirty="0"/>
              <a:t> </a:t>
            </a:r>
            <a:r>
              <a:rPr lang="de-DE" altLang="de-DE" dirty="0" err="1"/>
              <a:t>te</a:t>
            </a:r>
            <a:r>
              <a:rPr lang="de-DE" altLang="de-DE" dirty="0"/>
              <a:t> </a:t>
            </a:r>
            <a:r>
              <a:rPr lang="de-DE" altLang="de-DE" dirty="0" err="1"/>
              <a:t>gustaría</a:t>
            </a:r>
            <a:r>
              <a:rPr lang="de-DE" altLang="de-DE" dirty="0"/>
              <a:t> </a:t>
            </a:r>
            <a:r>
              <a:rPr lang="de-DE" altLang="de-DE" dirty="0" err="1"/>
              <a:t>que</a:t>
            </a:r>
            <a:r>
              <a:rPr lang="de-DE" altLang="de-DE" dirty="0"/>
              <a:t> </a:t>
            </a:r>
            <a:r>
              <a:rPr lang="de-DE" altLang="de-DE" dirty="0" err="1"/>
              <a:t>abordáramos</a:t>
            </a:r>
            <a:r>
              <a:rPr lang="de-DE" altLang="de-DE" dirty="0"/>
              <a:t> en </a:t>
            </a:r>
            <a:r>
              <a:rPr lang="de-DE" altLang="de-DE" dirty="0" err="1"/>
              <a:t>este</a:t>
            </a:r>
            <a:r>
              <a:rPr lang="de-DE" altLang="de-DE" dirty="0"/>
              <a:t> </a:t>
            </a:r>
            <a:r>
              <a:rPr lang="de-DE" altLang="de-DE" dirty="0" err="1"/>
              <a:t>seminario</a:t>
            </a:r>
            <a:r>
              <a:rPr lang="de-DE" altLang="de-DE" dirty="0"/>
              <a:t>.</a:t>
            </a:r>
          </a:p>
          <a:p>
            <a:pPr eaLnBrk="1" hangingPunct="1"/>
            <a:r>
              <a:rPr lang="de-DE" altLang="de-DE" dirty="0" err="1"/>
              <a:t>Intenta</a:t>
            </a:r>
            <a:r>
              <a:rPr lang="de-DE" altLang="de-DE" dirty="0"/>
              <a:t> </a:t>
            </a:r>
            <a:r>
              <a:rPr lang="de-DE" altLang="de-DE" dirty="0" err="1"/>
              <a:t>ser</a:t>
            </a:r>
            <a:r>
              <a:rPr lang="de-DE" altLang="de-DE" dirty="0"/>
              <a:t> </a:t>
            </a:r>
            <a:r>
              <a:rPr lang="de-DE" altLang="de-DE" dirty="0" err="1"/>
              <a:t>lo</a:t>
            </a:r>
            <a:r>
              <a:rPr lang="de-DE" altLang="de-DE" dirty="0"/>
              <a:t> </a:t>
            </a:r>
            <a:r>
              <a:rPr lang="de-DE" altLang="de-DE" dirty="0" err="1"/>
              <a:t>más</a:t>
            </a:r>
            <a:r>
              <a:rPr lang="de-DE" altLang="de-DE" dirty="0"/>
              <a:t> </a:t>
            </a:r>
            <a:r>
              <a:rPr lang="de-DE" altLang="de-DE" dirty="0" err="1"/>
              <a:t>exacto</a:t>
            </a:r>
            <a:r>
              <a:rPr lang="de-DE" altLang="de-DE" dirty="0"/>
              <a:t>/a </a:t>
            </a:r>
            <a:r>
              <a:rPr lang="de-DE" altLang="de-DE" dirty="0" err="1"/>
              <a:t>posible</a:t>
            </a:r>
            <a:r>
              <a:rPr lang="de-DE" altLang="de-DE" dirty="0"/>
              <a:t>.</a:t>
            </a:r>
          </a:p>
          <a:p>
            <a:pPr eaLnBrk="1" hangingPunct="1"/>
            <a:endParaRPr lang="de-DE" altLang="de-DE" dirty="0"/>
          </a:p>
          <a:p>
            <a:pPr eaLnBrk="1" hangingPunct="1"/>
            <a:endParaRPr lang="de-DE" altLang="de-DE" dirty="0"/>
          </a:p>
        </p:txBody>
      </p:sp>
      <p:pic>
        <p:nvPicPr>
          <p:cNvPr id="4" name="Imagen 3">
            <a:extLst>
              <a:ext uri="{FF2B5EF4-FFF2-40B4-BE49-F238E27FC236}">
                <a16:creationId xmlns:a16="http://schemas.microsoft.com/office/drawing/2014/main" id="{FE65260D-87E4-9646-9CE3-89FD61720B1D}"/>
              </a:ext>
            </a:extLst>
          </p:cNvPr>
          <p:cNvPicPr>
            <a:picLocks noChangeAspect="1"/>
          </p:cNvPicPr>
          <p:nvPr/>
        </p:nvPicPr>
        <p:blipFill>
          <a:blip r:embed="rId3"/>
          <a:stretch>
            <a:fillRect/>
          </a:stretch>
        </p:blipFill>
        <p:spPr>
          <a:xfrm>
            <a:off x="5724128" y="3578651"/>
            <a:ext cx="2643758" cy="276125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8650" y="1131094"/>
            <a:ext cx="2401339" cy="3716265"/>
          </a:xfrm>
        </p:spPr>
        <p:txBody>
          <a:bodyPr>
            <a:noAutofit/>
          </a:bodyPr>
          <a:lstStyle/>
          <a:p>
            <a:pPr lvl="0"/>
            <a:r>
              <a:rPr lang="es-ES" sz="2400" dirty="0"/>
              <a:t>¿Cuándo fue la última vez que sentiste estas emociones? </a:t>
            </a:r>
            <a:br>
              <a:rPr lang="es-ES" sz="2400" dirty="0"/>
            </a:br>
            <a:br>
              <a:rPr lang="es-ES" sz="2400" dirty="0"/>
            </a:br>
            <a:r>
              <a:rPr lang="es-ES" sz="2400" dirty="0"/>
              <a:t>Elige 4 de ellas y explícaselo a tu compañer@.</a:t>
            </a:r>
            <a:br>
              <a:rPr lang="de-AT" sz="2400" dirty="0"/>
            </a:br>
            <a:endParaRPr lang="de-AT" sz="2400" dirty="0"/>
          </a:p>
        </p:txBody>
      </p:sp>
      <p:pic>
        <p:nvPicPr>
          <p:cNvPr id="4" name="Imagen 6"/>
          <p:cNvPicPr>
            <a:picLocks noGrp="1"/>
          </p:cNvPicPr>
          <p:nvPr>
            <p:ph idx="1"/>
          </p:nvPr>
        </p:nvPicPr>
        <p:blipFill>
          <a:blip r:embed="rId2"/>
          <a:stretch>
            <a:fillRect/>
          </a:stretch>
        </p:blipFill>
        <p:spPr>
          <a:xfrm>
            <a:off x="3029990" y="188640"/>
            <a:ext cx="6085946" cy="6552728"/>
          </a:xfrm>
          <a:prstGeom prst="rect">
            <a:avLst/>
          </a:prstGeom>
        </p:spPr>
      </p:pic>
    </p:spTree>
    <p:extLst>
      <p:ext uri="{BB962C8B-B14F-4D97-AF65-F5344CB8AC3E}">
        <p14:creationId xmlns:p14="http://schemas.microsoft.com/office/powerpoint/2010/main" val="23103919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p:cNvSpPr>
            <a:spLocks noGrp="1"/>
          </p:cNvSpPr>
          <p:nvPr>
            <p:ph type="title"/>
          </p:nvPr>
        </p:nvSpPr>
        <p:spPr/>
        <p:txBody>
          <a:bodyPr/>
          <a:lstStyle/>
          <a:p>
            <a:pPr eaLnBrk="1" hangingPunct="1"/>
            <a:r>
              <a:rPr lang="de-AT" altLang="de-DE" dirty="0"/>
              <a:t>Los </a:t>
            </a:r>
            <a:r>
              <a:rPr lang="de-AT" altLang="de-DE" dirty="0" err="1"/>
              <a:t>ejercicios</a:t>
            </a:r>
            <a:r>
              <a:rPr lang="de-AT" altLang="de-DE" dirty="0"/>
              <a:t> de </a:t>
            </a:r>
            <a:r>
              <a:rPr lang="de-AT" altLang="de-DE" dirty="0" err="1"/>
              <a:t>huecos</a:t>
            </a:r>
            <a:endParaRPr lang="es-BO" altLang="de-DE" dirty="0"/>
          </a:p>
        </p:txBody>
      </p:sp>
      <p:sp>
        <p:nvSpPr>
          <p:cNvPr id="4099" name="Inhaltsplatzhalter 2"/>
          <p:cNvSpPr>
            <a:spLocks noGrp="1"/>
          </p:cNvSpPr>
          <p:nvPr>
            <p:ph idx="1"/>
          </p:nvPr>
        </p:nvSpPr>
        <p:spPr>
          <a:xfrm>
            <a:off x="457200" y="1600200"/>
            <a:ext cx="8147248" cy="4565650"/>
          </a:xfrm>
        </p:spPr>
        <p:txBody>
          <a:bodyPr/>
          <a:lstStyle/>
          <a:p>
            <a:pPr lvl="1" eaLnBrk="1" hangingPunct="1"/>
            <a:r>
              <a:rPr lang="en-US" altLang="de-DE" dirty="0" err="1"/>
              <a:t>Ventajas</a:t>
            </a:r>
            <a:r>
              <a:rPr lang="en-US" altLang="de-DE" dirty="0"/>
              <a:t> e </a:t>
            </a:r>
            <a:r>
              <a:rPr lang="en-US" altLang="de-DE" dirty="0" err="1"/>
              <a:t>inconvenientes</a:t>
            </a:r>
            <a:r>
              <a:rPr lang="en-US" altLang="de-DE" dirty="0"/>
              <a:t>.</a:t>
            </a:r>
            <a:endParaRPr lang="de-DE" altLang="de-DE" dirty="0"/>
          </a:p>
          <a:p>
            <a:pPr lvl="1" eaLnBrk="1" hangingPunct="1"/>
            <a:r>
              <a:rPr lang="en-US" altLang="de-DE" dirty="0"/>
              <a:t>¿</a:t>
            </a:r>
            <a:r>
              <a:rPr lang="en-US" altLang="de-DE" dirty="0" err="1"/>
              <a:t>En</a:t>
            </a:r>
            <a:r>
              <a:rPr lang="en-US" altLang="de-DE" dirty="0"/>
              <a:t> </a:t>
            </a:r>
            <a:r>
              <a:rPr lang="en-US" altLang="de-DE" dirty="0" err="1"/>
              <a:t>qué</a:t>
            </a:r>
            <a:r>
              <a:rPr lang="en-US" altLang="de-DE" dirty="0"/>
              <a:t> </a:t>
            </a:r>
            <a:r>
              <a:rPr lang="en-US" altLang="de-DE" dirty="0" err="1"/>
              <a:t>momento</a:t>
            </a:r>
            <a:r>
              <a:rPr lang="en-US" altLang="de-DE" dirty="0"/>
              <a:t> del </a:t>
            </a:r>
            <a:r>
              <a:rPr lang="en-US" altLang="de-DE" dirty="0" err="1"/>
              <a:t>aprendizaje</a:t>
            </a:r>
            <a:r>
              <a:rPr lang="en-US" altLang="de-DE" dirty="0"/>
              <a:t> </a:t>
            </a:r>
            <a:r>
              <a:rPr lang="en-US" altLang="de-DE" dirty="0" err="1"/>
              <a:t>introducirlos</a:t>
            </a:r>
            <a:r>
              <a:rPr lang="en-US" altLang="de-DE" dirty="0"/>
              <a:t>? </a:t>
            </a:r>
            <a:endParaRPr lang="de-DE" altLang="de-DE" dirty="0"/>
          </a:p>
          <a:p>
            <a:pPr lvl="1" eaLnBrk="1" hangingPunct="1"/>
            <a:r>
              <a:rPr lang="de-DE" altLang="de-DE" dirty="0"/>
              <a:t>¿</a:t>
            </a:r>
            <a:r>
              <a:rPr lang="de-DE" altLang="de-DE" dirty="0" err="1"/>
              <a:t>Qué</a:t>
            </a:r>
            <a:r>
              <a:rPr lang="de-DE" altLang="de-DE" dirty="0"/>
              <a:t> </a:t>
            </a:r>
            <a:r>
              <a:rPr lang="de-DE" altLang="de-DE" dirty="0" err="1"/>
              <a:t>tipo</a:t>
            </a:r>
            <a:r>
              <a:rPr lang="de-DE" altLang="de-DE" dirty="0"/>
              <a:t> de </a:t>
            </a:r>
            <a:r>
              <a:rPr lang="de-DE" altLang="de-DE" dirty="0" err="1"/>
              <a:t>aprendizaje</a:t>
            </a:r>
            <a:r>
              <a:rPr lang="de-DE" altLang="de-DE" dirty="0"/>
              <a:t>  </a:t>
            </a:r>
            <a:r>
              <a:rPr lang="de-DE" altLang="de-DE" dirty="0" err="1"/>
              <a:t>desarrollamos</a:t>
            </a:r>
            <a:r>
              <a:rPr lang="de-DE" altLang="de-DE" dirty="0"/>
              <a:t> </a:t>
            </a:r>
            <a:r>
              <a:rPr lang="de-DE" altLang="de-DE" dirty="0" err="1"/>
              <a:t>con</a:t>
            </a:r>
            <a:r>
              <a:rPr lang="de-DE" altLang="de-DE" dirty="0"/>
              <a:t> </a:t>
            </a:r>
            <a:r>
              <a:rPr lang="de-DE" altLang="de-DE" dirty="0" err="1"/>
              <a:t>estos</a:t>
            </a:r>
            <a:r>
              <a:rPr lang="de-DE" altLang="de-DE" dirty="0"/>
              <a:t> </a:t>
            </a:r>
            <a:r>
              <a:rPr lang="de-DE" altLang="de-DE" dirty="0" err="1"/>
              <a:t>ejercicios</a:t>
            </a:r>
            <a:r>
              <a:rPr lang="de-DE" altLang="de-DE" dirty="0"/>
              <a:t>? </a:t>
            </a:r>
          </a:p>
          <a:p>
            <a:pPr lvl="1" eaLnBrk="1" hangingPunct="1"/>
            <a:r>
              <a:rPr lang="en-US" altLang="de-DE" dirty="0" err="1"/>
              <a:t>Presencia</a:t>
            </a:r>
            <a:r>
              <a:rPr lang="en-US" altLang="de-DE" dirty="0"/>
              <a:t> en los </a:t>
            </a:r>
            <a:r>
              <a:rPr lang="en-US" altLang="de-DE" dirty="0" err="1"/>
              <a:t>exámenes</a:t>
            </a:r>
            <a:r>
              <a:rPr lang="en-US" altLang="de-DE" dirty="0"/>
              <a:t>.</a:t>
            </a:r>
            <a:endParaRPr lang="de-DE" altLang="de-DE" dirty="0"/>
          </a:p>
          <a:p>
            <a:pPr eaLnBrk="1" hangingPunct="1"/>
            <a:endParaRPr lang="de-DE" altLang="de-DE" dirty="0"/>
          </a:p>
          <a:p>
            <a:pPr eaLnBrk="1" hangingPunct="1"/>
            <a:endParaRPr lang="de-DE" altLang="de-DE"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p:cNvSpPr>
            <a:spLocks noGrp="1"/>
          </p:cNvSpPr>
          <p:nvPr>
            <p:ph type="title"/>
          </p:nvPr>
        </p:nvSpPr>
        <p:spPr/>
        <p:txBody>
          <a:bodyPr/>
          <a:lstStyle/>
          <a:p>
            <a:r>
              <a:rPr lang="es-ES_tradnl" altLang="de-DE" b="1" dirty="0"/>
              <a:t>Las actividades cotidianas</a:t>
            </a:r>
            <a:endParaRPr lang="de-AT" altLang="de-DE" dirty="0"/>
          </a:p>
        </p:txBody>
      </p:sp>
      <p:sp>
        <p:nvSpPr>
          <p:cNvPr id="3" name="Inhaltsplatzhalter 2"/>
          <p:cNvSpPr>
            <a:spLocks noGrp="1"/>
          </p:cNvSpPr>
          <p:nvPr>
            <p:ph idx="1"/>
          </p:nvPr>
        </p:nvSpPr>
        <p:spPr>
          <a:xfrm>
            <a:off x="457200" y="1600200"/>
            <a:ext cx="3106688" cy="4525963"/>
          </a:xfrm>
          <a:solidFill>
            <a:srgbClr val="FFFF00"/>
          </a:solidFill>
        </p:spPr>
        <p:txBody>
          <a:bodyPr>
            <a:normAutofit fontScale="62500" lnSpcReduction="20000"/>
          </a:bodyPr>
          <a:lstStyle/>
          <a:p>
            <a:pPr marL="0" indent="0">
              <a:buFont typeface="Arial" pitchFamily="34" charset="0"/>
              <a:buNone/>
              <a:defRPr/>
            </a:pPr>
            <a:r>
              <a:rPr lang="es-ES_tradnl" b="1" dirty="0"/>
              <a:t>Explotación 1</a:t>
            </a:r>
          </a:p>
          <a:p>
            <a:pPr marL="0" indent="0">
              <a:buFont typeface="Arial" pitchFamily="34" charset="0"/>
              <a:buNone/>
              <a:defRPr/>
            </a:pPr>
            <a:endParaRPr lang="es-ES_tradnl" dirty="0"/>
          </a:p>
          <a:p>
            <a:pPr marL="0" indent="0">
              <a:buFont typeface="Arial" pitchFamily="34" charset="0"/>
              <a:buNone/>
              <a:defRPr/>
            </a:pPr>
            <a:r>
              <a:rPr lang="es-ES_tradnl" dirty="0"/>
              <a:t>5 frases: </a:t>
            </a:r>
            <a:endParaRPr lang="de-AT" dirty="0"/>
          </a:p>
          <a:p>
            <a:pPr>
              <a:defRPr/>
            </a:pPr>
            <a:r>
              <a:rPr lang="es-ES_tradnl" dirty="0"/>
              <a:t>Me gusta mucho...</a:t>
            </a:r>
            <a:endParaRPr lang="de-AT" dirty="0"/>
          </a:p>
          <a:p>
            <a:pPr>
              <a:defRPr/>
            </a:pPr>
            <a:r>
              <a:rPr lang="es-ES_tradnl" dirty="0"/>
              <a:t>No me gusta nada...</a:t>
            </a:r>
            <a:endParaRPr lang="de-AT" dirty="0"/>
          </a:p>
          <a:p>
            <a:pPr>
              <a:defRPr/>
            </a:pPr>
            <a:r>
              <a:rPr lang="de-AT" dirty="0" err="1"/>
              <a:t>Todos</a:t>
            </a:r>
            <a:r>
              <a:rPr lang="de-AT" dirty="0"/>
              <a:t> los </a:t>
            </a:r>
            <a:r>
              <a:rPr lang="de-AT" dirty="0" err="1"/>
              <a:t>días</a:t>
            </a:r>
            <a:r>
              <a:rPr lang="de-AT" dirty="0"/>
              <a:t>…</a:t>
            </a:r>
          </a:p>
          <a:p>
            <a:pPr>
              <a:defRPr/>
            </a:pPr>
            <a:r>
              <a:rPr lang="de-AT" dirty="0" err="1"/>
              <a:t>Nunca</a:t>
            </a:r>
            <a:r>
              <a:rPr lang="de-AT" dirty="0"/>
              <a:t>…</a:t>
            </a:r>
          </a:p>
          <a:p>
            <a:pPr>
              <a:defRPr/>
            </a:pPr>
            <a:r>
              <a:rPr lang="es-ES_tradnl" dirty="0"/>
              <a:t>Me gustaría...</a:t>
            </a:r>
            <a:endParaRPr lang="de-AT" dirty="0"/>
          </a:p>
          <a:p>
            <a:pPr marL="0" indent="0">
              <a:buFont typeface="Arial" pitchFamily="34" charset="0"/>
              <a:buNone/>
              <a:defRPr/>
            </a:pPr>
            <a:endParaRPr lang="es-ES_tradnl" dirty="0"/>
          </a:p>
          <a:p>
            <a:pPr marL="0" indent="0">
              <a:buFont typeface="Arial" pitchFamily="34" charset="0"/>
              <a:buNone/>
              <a:defRPr/>
            </a:pPr>
            <a:r>
              <a:rPr lang="es-ES_tradnl" dirty="0"/>
              <a:t>Buscar un/a estudiante para cada frase que comparta tu opinión</a:t>
            </a:r>
          </a:p>
          <a:p>
            <a:pPr marL="0" indent="0">
              <a:buFont typeface="Arial" pitchFamily="34" charset="0"/>
              <a:buNone/>
              <a:defRPr/>
            </a:pPr>
            <a:r>
              <a:rPr lang="es-ES_tradnl" dirty="0"/>
              <a:t>. Me gusta ir al cine.</a:t>
            </a:r>
          </a:p>
          <a:p>
            <a:pPr marL="0" indent="0">
              <a:buFont typeface="Arial" pitchFamily="34" charset="0"/>
              <a:buNone/>
              <a:defRPr/>
            </a:pPr>
            <a:r>
              <a:rPr lang="de-AT" dirty="0"/>
              <a:t>. ¿</a:t>
            </a:r>
            <a:r>
              <a:rPr lang="de-AT" dirty="0" err="1"/>
              <a:t>Te</a:t>
            </a:r>
            <a:r>
              <a:rPr lang="de-AT" dirty="0"/>
              <a:t> </a:t>
            </a:r>
            <a:r>
              <a:rPr lang="de-AT" dirty="0" err="1"/>
              <a:t>gusta</a:t>
            </a:r>
            <a:r>
              <a:rPr lang="de-AT" dirty="0"/>
              <a:t> </a:t>
            </a:r>
            <a:r>
              <a:rPr lang="de-AT" dirty="0" err="1"/>
              <a:t>ir</a:t>
            </a:r>
            <a:r>
              <a:rPr lang="de-AT" dirty="0"/>
              <a:t> al </a:t>
            </a:r>
            <a:r>
              <a:rPr lang="de-AT" dirty="0" err="1"/>
              <a:t>cine</a:t>
            </a:r>
            <a:r>
              <a:rPr lang="de-AT" dirty="0"/>
              <a:t>?</a:t>
            </a:r>
          </a:p>
          <a:p>
            <a:pPr>
              <a:buFont typeface="Arial" pitchFamily="34" charset="0"/>
              <a:buChar char="•"/>
              <a:defRPr/>
            </a:pPr>
            <a:endParaRPr lang="de-AT" dirty="0"/>
          </a:p>
          <a:p>
            <a:pPr>
              <a:buFont typeface="Arial" pitchFamily="34" charset="0"/>
              <a:buChar char="•"/>
              <a:defRPr/>
            </a:pPr>
            <a:endParaRPr lang="de-AT" dirty="0"/>
          </a:p>
        </p:txBody>
      </p:sp>
      <p:graphicFrame>
        <p:nvGraphicFramePr>
          <p:cNvPr id="2" name="Tabla 1">
            <a:extLst>
              <a:ext uri="{FF2B5EF4-FFF2-40B4-BE49-F238E27FC236}">
                <a16:creationId xmlns:a16="http://schemas.microsoft.com/office/drawing/2014/main" id="{5B58089E-CC5D-F140-B021-DB694A0F77E4}"/>
              </a:ext>
            </a:extLst>
          </p:cNvPr>
          <p:cNvGraphicFramePr>
            <a:graphicFrameLocks noGrp="1"/>
          </p:cNvGraphicFramePr>
          <p:nvPr>
            <p:extLst>
              <p:ext uri="{D42A27DB-BD31-4B8C-83A1-F6EECF244321}">
                <p14:modId xmlns:p14="http://schemas.microsoft.com/office/powerpoint/2010/main" val="4145585132"/>
              </p:ext>
            </p:extLst>
          </p:nvPr>
        </p:nvGraphicFramePr>
        <p:xfrm>
          <a:off x="3707904" y="1988840"/>
          <a:ext cx="5122912" cy="1721552"/>
        </p:xfrm>
        <a:graphic>
          <a:graphicData uri="http://schemas.openxmlformats.org/drawingml/2006/table">
            <a:tbl>
              <a:tblPr firstRow="1" firstCol="1" bandRow="1">
                <a:tableStyleId>{8A107856-5554-42FB-B03E-39F5DBC370BA}</a:tableStyleId>
              </a:tblPr>
              <a:tblGrid>
                <a:gridCol w="910239">
                  <a:extLst>
                    <a:ext uri="{9D8B030D-6E8A-4147-A177-3AD203B41FA5}">
                      <a16:colId xmlns:a16="http://schemas.microsoft.com/office/drawing/2014/main" val="2308902461"/>
                    </a:ext>
                  </a:extLst>
                </a:gridCol>
                <a:gridCol w="2042089">
                  <a:extLst>
                    <a:ext uri="{9D8B030D-6E8A-4147-A177-3AD203B41FA5}">
                      <a16:colId xmlns:a16="http://schemas.microsoft.com/office/drawing/2014/main" val="2670686747"/>
                    </a:ext>
                  </a:extLst>
                </a:gridCol>
                <a:gridCol w="758849">
                  <a:extLst>
                    <a:ext uri="{9D8B030D-6E8A-4147-A177-3AD203B41FA5}">
                      <a16:colId xmlns:a16="http://schemas.microsoft.com/office/drawing/2014/main" val="4128731000"/>
                    </a:ext>
                  </a:extLst>
                </a:gridCol>
                <a:gridCol w="1411735">
                  <a:extLst>
                    <a:ext uri="{9D8B030D-6E8A-4147-A177-3AD203B41FA5}">
                      <a16:colId xmlns:a16="http://schemas.microsoft.com/office/drawing/2014/main" val="1334263896"/>
                    </a:ext>
                  </a:extLst>
                </a:gridCol>
              </a:tblGrid>
              <a:tr h="142344">
                <a:tc>
                  <a:txBody>
                    <a:bodyPr/>
                    <a:lstStyle/>
                    <a:p>
                      <a:pPr marL="0" lvl="0" indent="0">
                        <a:lnSpc>
                          <a:spcPct val="150000"/>
                        </a:lnSpc>
                        <a:spcAft>
                          <a:spcPts val="0"/>
                        </a:spcAft>
                        <a:buFont typeface="Courier New" panose="02070309020205020404" pitchFamily="49" charset="0"/>
                        <a:buNone/>
                      </a:pPr>
                      <a:r>
                        <a:rPr lang="de-AT" sz="1200" b="0" dirty="0" err="1">
                          <a:effectLst/>
                        </a:rPr>
                        <a:t>despertarse</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tocar un instrumento</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lavarse</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salir con amig@s</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47236257"/>
                  </a:ext>
                </a:extLst>
              </a:tr>
              <a:tr h="174309">
                <a:tc>
                  <a:txBody>
                    <a:bodyPr/>
                    <a:lstStyle/>
                    <a:p>
                      <a:pPr marL="0" lvl="0" indent="0">
                        <a:lnSpc>
                          <a:spcPct val="150000"/>
                        </a:lnSpc>
                        <a:spcAft>
                          <a:spcPts val="0"/>
                        </a:spcAft>
                        <a:buFont typeface="Courier New" panose="02070309020205020404" pitchFamily="49" charset="0"/>
                        <a:buNone/>
                      </a:pPr>
                      <a:r>
                        <a:rPr lang="de-AT" sz="1200" b="0">
                          <a:effectLst/>
                        </a:rPr>
                        <a:t>desayunar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trabajar/estudiar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cenar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ir a un museo</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45077750"/>
                  </a:ext>
                </a:extLst>
              </a:tr>
              <a:tr h="226536">
                <a:tc>
                  <a:txBody>
                    <a:bodyPr/>
                    <a:lstStyle/>
                    <a:p>
                      <a:pPr marL="0" lvl="0" indent="0">
                        <a:lnSpc>
                          <a:spcPct val="150000"/>
                        </a:lnSpc>
                        <a:spcAft>
                          <a:spcPts val="0"/>
                        </a:spcAft>
                        <a:buFont typeface="Courier New" panose="02070309020205020404" pitchFamily="49" charset="0"/>
                        <a:buNone/>
                      </a:pPr>
                      <a:r>
                        <a:rPr lang="de-AT" sz="1200" b="0" dirty="0" err="1">
                          <a:effectLst/>
                        </a:rPr>
                        <a:t>ir</a:t>
                      </a:r>
                      <a:r>
                        <a:rPr lang="de-AT" sz="1200" b="0" dirty="0">
                          <a:effectLst/>
                        </a:rPr>
                        <a:t> al </a:t>
                      </a:r>
                      <a:r>
                        <a:rPr lang="de-AT" sz="1200" b="0" dirty="0" err="1">
                          <a:effectLst/>
                        </a:rPr>
                        <a:t>cine</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dirty="0">
                          <a:effectLst/>
                        </a:rPr>
                        <a:t>tomar el autobús/tranvía/tren</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vestirse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hacer la compra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68340558"/>
                  </a:ext>
                </a:extLst>
              </a:tr>
              <a:tr h="190074">
                <a:tc>
                  <a:txBody>
                    <a:bodyPr/>
                    <a:lstStyle/>
                    <a:p>
                      <a:pPr marL="0" lvl="0" indent="0">
                        <a:lnSpc>
                          <a:spcPct val="150000"/>
                        </a:lnSpc>
                        <a:spcAft>
                          <a:spcPts val="0"/>
                        </a:spcAft>
                        <a:buFont typeface="Courier New" panose="02070309020205020404" pitchFamily="49" charset="0"/>
                        <a:buNone/>
                      </a:pPr>
                      <a:r>
                        <a:rPr lang="de-AT" sz="1200" b="0" dirty="0" err="1">
                          <a:effectLst/>
                        </a:rPr>
                        <a:t>levantarse</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quedar</a:t>
                      </a:r>
                      <a:r>
                        <a:rPr lang="de-AT" sz="1200" b="0" dirty="0">
                          <a:effectLst/>
                        </a:rPr>
                        <a:t> </a:t>
                      </a:r>
                      <a:r>
                        <a:rPr lang="de-AT" sz="1200" b="0" dirty="0" err="1">
                          <a:effectLst/>
                        </a:rPr>
                        <a:t>con</a:t>
                      </a:r>
                      <a:r>
                        <a:rPr lang="de-AT" sz="1200" b="0" dirty="0">
                          <a:effectLst/>
                        </a:rPr>
                        <a:t> </a:t>
                      </a:r>
                      <a:r>
                        <a:rPr lang="de-AT" sz="1200" b="0" dirty="0" err="1">
                          <a:effectLst/>
                        </a:rPr>
                        <a:t>alguien</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comer</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hacer</a:t>
                      </a:r>
                      <a:r>
                        <a:rPr lang="de-AT" sz="1200" b="0" dirty="0">
                          <a:effectLst/>
                        </a:rPr>
                        <a:t> </a:t>
                      </a:r>
                      <a:r>
                        <a:rPr lang="de-AT" sz="1200" b="0" dirty="0" err="1">
                          <a:effectLst/>
                        </a:rPr>
                        <a:t>deporte</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36788780"/>
                  </a:ext>
                </a:extLst>
              </a:tr>
              <a:tr h="223168">
                <a:tc>
                  <a:txBody>
                    <a:bodyPr/>
                    <a:lstStyle/>
                    <a:p>
                      <a:pPr marL="0" lvl="0" indent="0">
                        <a:lnSpc>
                          <a:spcPct val="150000"/>
                        </a:lnSpc>
                        <a:spcAft>
                          <a:spcPts val="0"/>
                        </a:spcAft>
                        <a:buFont typeface="Courier New" panose="02070309020205020404" pitchFamily="49" charset="0"/>
                        <a:buNone/>
                      </a:pPr>
                      <a:r>
                        <a:rPr lang="de-AT" sz="1200" b="0">
                          <a:effectLst/>
                        </a:rPr>
                        <a:t>cocinar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hacer algún trabajo manual</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bailar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ir de compras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91680080"/>
                  </a:ext>
                </a:extLst>
              </a:tr>
              <a:tr h="223168">
                <a:tc>
                  <a:txBody>
                    <a:bodyPr/>
                    <a:lstStyle/>
                    <a:p>
                      <a:pPr marL="0" lvl="0" indent="0">
                        <a:lnSpc>
                          <a:spcPct val="150000"/>
                        </a:lnSpc>
                        <a:spcAft>
                          <a:spcPts val="0"/>
                        </a:spcAft>
                        <a:buFont typeface="Courier New" panose="02070309020205020404" pitchFamily="49" charset="0"/>
                        <a:buNone/>
                      </a:pPr>
                      <a:r>
                        <a:rPr lang="es-ES" sz="1200" b="0">
                          <a:effectLst/>
                        </a:rPr>
                        <a:t>acostarse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ver una serie/película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dormir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oír música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54310930"/>
                  </a:ext>
                </a:extLst>
              </a:tr>
              <a:tr h="100338">
                <a:tc>
                  <a:txBody>
                    <a:bodyPr/>
                    <a:lstStyle/>
                    <a:p>
                      <a:pPr marL="0" lvl="0" indent="0">
                        <a:lnSpc>
                          <a:spcPct val="150000"/>
                        </a:lnSpc>
                        <a:spcAft>
                          <a:spcPts val="0"/>
                        </a:spcAft>
                        <a:buFont typeface="Courier New" panose="02070309020205020404" pitchFamily="49" charset="0"/>
                        <a:buNone/>
                      </a:pPr>
                      <a:r>
                        <a:rPr lang="es-ES" sz="1200" b="0">
                          <a:effectLst/>
                        </a:rPr>
                        <a:t>vaguear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llamar</a:t>
                      </a:r>
                      <a:r>
                        <a:rPr lang="de-AT" sz="1200" b="0" dirty="0">
                          <a:effectLst/>
                        </a:rPr>
                        <a:t> </a:t>
                      </a:r>
                      <a:r>
                        <a:rPr lang="de-AT" sz="1200" b="0" dirty="0" err="1">
                          <a:effectLst/>
                        </a:rPr>
                        <a:t>por</a:t>
                      </a:r>
                      <a:r>
                        <a:rPr lang="de-AT" sz="1200" b="0" dirty="0">
                          <a:effectLst/>
                        </a:rPr>
                        <a:t> </a:t>
                      </a:r>
                      <a:r>
                        <a:rPr lang="de-AT" sz="1200" b="0" dirty="0" err="1">
                          <a:effectLst/>
                        </a:rPr>
                        <a:t>teléfono</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ducharse</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dirty="0">
                          <a:effectLst/>
                        </a:rPr>
                        <a:t>navegar por Internet</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08900000"/>
                  </a:ext>
                </a:extLst>
              </a:tr>
            </a:tbl>
          </a:graphicData>
        </a:graphic>
      </p:graphicFrame>
      <p:pic>
        <p:nvPicPr>
          <p:cNvPr id="6" name="Imagen 5">
            <a:extLst>
              <a:ext uri="{FF2B5EF4-FFF2-40B4-BE49-F238E27FC236}">
                <a16:creationId xmlns:a16="http://schemas.microsoft.com/office/drawing/2014/main" id="{0663FF10-0A73-3D41-BDF0-8752E9C49DEC}"/>
              </a:ext>
            </a:extLst>
          </p:cNvPr>
          <p:cNvPicPr>
            <a:picLocks noChangeAspect="1"/>
          </p:cNvPicPr>
          <p:nvPr/>
        </p:nvPicPr>
        <p:blipFill>
          <a:blip r:embed="rId2"/>
          <a:stretch>
            <a:fillRect/>
          </a:stretch>
        </p:blipFill>
        <p:spPr>
          <a:xfrm>
            <a:off x="6516216" y="3990590"/>
            <a:ext cx="1905125" cy="218836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p:cNvSpPr>
            <a:spLocks noGrp="1"/>
          </p:cNvSpPr>
          <p:nvPr>
            <p:ph type="title"/>
          </p:nvPr>
        </p:nvSpPr>
        <p:spPr/>
        <p:txBody>
          <a:bodyPr/>
          <a:lstStyle/>
          <a:p>
            <a:r>
              <a:rPr lang="es-ES_tradnl" altLang="de-DE" b="1" dirty="0"/>
              <a:t>Las actividades cotidianas</a:t>
            </a:r>
            <a:endParaRPr lang="de-AT" altLang="de-DE" dirty="0"/>
          </a:p>
        </p:txBody>
      </p:sp>
      <p:sp>
        <p:nvSpPr>
          <p:cNvPr id="3" name="Inhaltsplatzhalter 2"/>
          <p:cNvSpPr>
            <a:spLocks noGrp="1"/>
          </p:cNvSpPr>
          <p:nvPr>
            <p:ph idx="1"/>
          </p:nvPr>
        </p:nvSpPr>
        <p:spPr>
          <a:xfrm>
            <a:off x="457200" y="1600200"/>
            <a:ext cx="3106688" cy="4525963"/>
          </a:xfrm>
          <a:solidFill>
            <a:srgbClr val="FFFF00"/>
          </a:solidFill>
        </p:spPr>
        <p:txBody>
          <a:bodyPr>
            <a:normAutofit fontScale="77500" lnSpcReduction="20000"/>
          </a:bodyPr>
          <a:lstStyle/>
          <a:p>
            <a:pPr marL="0" indent="0">
              <a:buFont typeface="Arial" pitchFamily="34" charset="0"/>
              <a:buNone/>
              <a:defRPr/>
            </a:pPr>
            <a:r>
              <a:rPr lang="es-ES_tradnl" b="1" dirty="0"/>
              <a:t>Explotación 2</a:t>
            </a:r>
          </a:p>
          <a:p>
            <a:pPr marL="0" indent="0">
              <a:buFont typeface="Arial" pitchFamily="34" charset="0"/>
              <a:buNone/>
              <a:defRPr/>
            </a:pPr>
            <a:endParaRPr lang="es-ES_tradnl" dirty="0"/>
          </a:p>
          <a:p>
            <a:pPr marL="0" indent="0">
              <a:buFont typeface="Arial" pitchFamily="34" charset="0"/>
              <a:buNone/>
              <a:defRPr/>
            </a:pPr>
            <a:r>
              <a:rPr lang="es-ES_tradnl" dirty="0"/>
              <a:t>Diseñar el día perfecto</a:t>
            </a:r>
          </a:p>
          <a:p>
            <a:pPr marL="0" indent="0">
              <a:buFont typeface="Arial" pitchFamily="34" charset="0"/>
              <a:buNone/>
              <a:defRPr/>
            </a:pPr>
            <a:endParaRPr lang="es-ES_tradnl" dirty="0"/>
          </a:p>
          <a:p>
            <a:pPr marL="0" indent="0">
              <a:buFont typeface="Arial" pitchFamily="34" charset="0"/>
              <a:buNone/>
              <a:defRPr/>
            </a:pPr>
            <a:r>
              <a:rPr lang="es-ES_tradnl" dirty="0"/>
              <a:t>Situar cada acción seleccionada en la línea del tiempo</a:t>
            </a:r>
            <a:endParaRPr lang="de-AT" dirty="0"/>
          </a:p>
          <a:p>
            <a:pPr marL="0" indent="0">
              <a:buFont typeface="Arial" pitchFamily="34" charset="0"/>
              <a:buNone/>
              <a:defRPr/>
            </a:pPr>
            <a:endParaRPr lang="es-ES_tradnl" dirty="0"/>
          </a:p>
          <a:p>
            <a:pPr marL="0" indent="0">
              <a:buFont typeface="Arial" pitchFamily="34" charset="0"/>
              <a:buNone/>
              <a:defRPr/>
            </a:pPr>
            <a:r>
              <a:rPr lang="es-ES_tradnl" dirty="0"/>
              <a:t>Explicar lo que se ha hecho ese día</a:t>
            </a:r>
            <a:r>
              <a:rPr lang="es-ES_tradnl" dirty="0">
                <a:sym typeface="Wingdings" pitchFamily="2" charset="2"/>
              </a:rPr>
              <a:t> </a:t>
            </a:r>
            <a:r>
              <a:rPr lang="es-ES_tradnl" dirty="0" err="1">
                <a:sym typeface="Wingdings" pitchFamily="2" charset="2"/>
              </a:rPr>
              <a:t>pret</a:t>
            </a:r>
            <a:r>
              <a:rPr lang="es-ES_tradnl" dirty="0">
                <a:sym typeface="Wingdings" pitchFamily="2" charset="2"/>
              </a:rPr>
              <a:t>. perfecto</a:t>
            </a:r>
            <a:endParaRPr lang="de-AT" dirty="0"/>
          </a:p>
          <a:p>
            <a:pPr>
              <a:buFont typeface="Arial" pitchFamily="34" charset="0"/>
              <a:buChar char="•"/>
              <a:defRPr/>
            </a:pPr>
            <a:endParaRPr lang="de-AT" dirty="0"/>
          </a:p>
          <a:p>
            <a:pPr>
              <a:buFont typeface="Arial" pitchFamily="34" charset="0"/>
              <a:buChar char="•"/>
              <a:defRPr/>
            </a:pPr>
            <a:endParaRPr lang="de-AT" dirty="0"/>
          </a:p>
        </p:txBody>
      </p:sp>
      <p:graphicFrame>
        <p:nvGraphicFramePr>
          <p:cNvPr id="2" name="Tabla 1">
            <a:extLst>
              <a:ext uri="{FF2B5EF4-FFF2-40B4-BE49-F238E27FC236}">
                <a16:creationId xmlns:a16="http://schemas.microsoft.com/office/drawing/2014/main" id="{5B58089E-CC5D-F140-B021-DB694A0F77E4}"/>
              </a:ext>
            </a:extLst>
          </p:cNvPr>
          <p:cNvGraphicFramePr>
            <a:graphicFrameLocks noGrp="1"/>
          </p:cNvGraphicFramePr>
          <p:nvPr/>
        </p:nvGraphicFramePr>
        <p:xfrm>
          <a:off x="3707904" y="1988840"/>
          <a:ext cx="5122912" cy="1721552"/>
        </p:xfrm>
        <a:graphic>
          <a:graphicData uri="http://schemas.openxmlformats.org/drawingml/2006/table">
            <a:tbl>
              <a:tblPr firstRow="1" firstCol="1" bandRow="1">
                <a:tableStyleId>{8A107856-5554-42FB-B03E-39F5DBC370BA}</a:tableStyleId>
              </a:tblPr>
              <a:tblGrid>
                <a:gridCol w="910239">
                  <a:extLst>
                    <a:ext uri="{9D8B030D-6E8A-4147-A177-3AD203B41FA5}">
                      <a16:colId xmlns:a16="http://schemas.microsoft.com/office/drawing/2014/main" val="2308902461"/>
                    </a:ext>
                  </a:extLst>
                </a:gridCol>
                <a:gridCol w="2042089">
                  <a:extLst>
                    <a:ext uri="{9D8B030D-6E8A-4147-A177-3AD203B41FA5}">
                      <a16:colId xmlns:a16="http://schemas.microsoft.com/office/drawing/2014/main" val="2670686747"/>
                    </a:ext>
                  </a:extLst>
                </a:gridCol>
                <a:gridCol w="758849">
                  <a:extLst>
                    <a:ext uri="{9D8B030D-6E8A-4147-A177-3AD203B41FA5}">
                      <a16:colId xmlns:a16="http://schemas.microsoft.com/office/drawing/2014/main" val="4128731000"/>
                    </a:ext>
                  </a:extLst>
                </a:gridCol>
                <a:gridCol w="1411735">
                  <a:extLst>
                    <a:ext uri="{9D8B030D-6E8A-4147-A177-3AD203B41FA5}">
                      <a16:colId xmlns:a16="http://schemas.microsoft.com/office/drawing/2014/main" val="1334263896"/>
                    </a:ext>
                  </a:extLst>
                </a:gridCol>
              </a:tblGrid>
              <a:tr h="142344">
                <a:tc>
                  <a:txBody>
                    <a:bodyPr/>
                    <a:lstStyle/>
                    <a:p>
                      <a:pPr marL="0" lvl="0" indent="0">
                        <a:lnSpc>
                          <a:spcPct val="150000"/>
                        </a:lnSpc>
                        <a:spcAft>
                          <a:spcPts val="0"/>
                        </a:spcAft>
                        <a:buFont typeface="Courier New" panose="02070309020205020404" pitchFamily="49" charset="0"/>
                        <a:buNone/>
                      </a:pPr>
                      <a:r>
                        <a:rPr lang="de-AT" sz="1200" b="0" dirty="0" err="1">
                          <a:effectLst/>
                        </a:rPr>
                        <a:t>despertarse</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tocar un instrumento</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lavarse</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salir con amig@s</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47236257"/>
                  </a:ext>
                </a:extLst>
              </a:tr>
              <a:tr h="174309">
                <a:tc>
                  <a:txBody>
                    <a:bodyPr/>
                    <a:lstStyle/>
                    <a:p>
                      <a:pPr marL="0" lvl="0" indent="0">
                        <a:lnSpc>
                          <a:spcPct val="150000"/>
                        </a:lnSpc>
                        <a:spcAft>
                          <a:spcPts val="0"/>
                        </a:spcAft>
                        <a:buFont typeface="Courier New" panose="02070309020205020404" pitchFamily="49" charset="0"/>
                        <a:buNone/>
                      </a:pPr>
                      <a:r>
                        <a:rPr lang="de-AT" sz="1200" b="0">
                          <a:effectLst/>
                        </a:rPr>
                        <a:t>desayunar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trabajar/estudiar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cenar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ir a un museo</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45077750"/>
                  </a:ext>
                </a:extLst>
              </a:tr>
              <a:tr h="226536">
                <a:tc>
                  <a:txBody>
                    <a:bodyPr/>
                    <a:lstStyle/>
                    <a:p>
                      <a:pPr marL="0" lvl="0" indent="0">
                        <a:lnSpc>
                          <a:spcPct val="150000"/>
                        </a:lnSpc>
                        <a:spcAft>
                          <a:spcPts val="0"/>
                        </a:spcAft>
                        <a:buFont typeface="Courier New" panose="02070309020205020404" pitchFamily="49" charset="0"/>
                        <a:buNone/>
                      </a:pPr>
                      <a:r>
                        <a:rPr lang="de-AT" sz="1200" b="0" dirty="0" err="1">
                          <a:effectLst/>
                        </a:rPr>
                        <a:t>ir</a:t>
                      </a:r>
                      <a:r>
                        <a:rPr lang="de-AT" sz="1200" b="0" dirty="0">
                          <a:effectLst/>
                        </a:rPr>
                        <a:t> al </a:t>
                      </a:r>
                      <a:r>
                        <a:rPr lang="de-AT" sz="1200" b="0" dirty="0" err="1">
                          <a:effectLst/>
                        </a:rPr>
                        <a:t>cine</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dirty="0">
                          <a:effectLst/>
                        </a:rPr>
                        <a:t>tomar el autobús/tranvía/tren</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vestirse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hacer la compra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68340558"/>
                  </a:ext>
                </a:extLst>
              </a:tr>
              <a:tr h="190074">
                <a:tc>
                  <a:txBody>
                    <a:bodyPr/>
                    <a:lstStyle/>
                    <a:p>
                      <a:pPr marL="0" lvl="0" indent="0">
                        <a:lnSpc>
                          <a:spcPct val="150000"/>
                        </a:lnSpc>
                        <a:spcAft>
                          <a:spcPts val="0"/>
                        </a:spcAft>
                        <a:buFont typeface="Courier New" panose="02070309020205020404" pitchFamily="49" charset="0"/>
                        <a:buNone/>
                      </a:pPr>
                      <a:r>
                        <a:rPr lang="de-AT" sz="1200" b="0" dirty="0" err="1">
                          <a:effectLst/>
                        </a:rPr>
                        <a:t>levantarse</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quedar</a:t>
                      </a:r>
                      <a:r>
                        <a:rPr lang="de-AT" sz="1200" b="0" dirty="0">
                          <a:effectLst/>
                        </a:rPr>
                        <a:t> </a:t>
                      </a:r>
                      <a:r>
                        <a:rPr lang="de-AT" sz="1200" b="0" dirty="0" err="1">
                          <a:effectLst/>
                        </a:rPr>
                        <a:t>con</a:t>
                      </a:r>
                      <a:r>
                        <a:rPr lang="de-AT" sz="1200" b="0" dirty="0">
                          <a:effectLst/>
                        </a:rPr>
                        <a:t> </a:t>
                      </a:r>
                      <a:r>
                        <a:rPr lang="de-AT" sz="1200" b="0" dirty="0" err="1">
                          <a:effectLst/>
                        </a:rPr>
                        <a:t>alguien</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comer</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hacer</a:t>
                      </a:r>
                      <a:r>
                        <a:rPr lang="de-AT" sz="1200" b="0" dirty="0">
                          <a:effectLst/>
                        </a:rPr>
                        <a:t> </a:t>
                      </a:r>
                      <a:r>
                        <a:rPr lang="de-AT" sz="1200" b="0" dirty="0" err="1">
                          <a:effectLst/>
                        </a:rPr>
                        <a:t>deporte</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36788780"/>
                  </a:ext>
                </a:extLst>
              </a:tr>
              <a:tr h="223168">
                <a:tc>
                  <a:txBody>
                    <a:bodyPr/>
                    <a:lstStyle/>
                    <a:p>
                      <a:pPr marL="0" lvl="0" indent="0">
                        <a:lnSpc>
                          <a:spcPct val="150000"/>
                        </a:lnSpc>
                        <a:spcAft>
                          <a:spcPts val="0"/>
                        </a:spcAft>
                        <a:buFont typeface="Courier New" panose="02070309020205020404" pitchFamily="49" charset="0"/>
                        <a:buNone/>
                      </a:pPr>
                      <a:r>
                        <a:rPr lang="de-AT" sz="1200" b="0">
                          <a:effectLst/>
                        </a:rPr>
                        <a:t>cocinar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hacer algún trabajo manual</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bailar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ir de compras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91680080"/>
                  </a:ext>
                </a:extLst>
              </a:tr>
              <a:tr h="223168">
                <a:tc>
                  <a:txBody>
                    <a:bodyPr/>
                    <a:lstStyle/>
                    <a:p>
                      <a:pPr marL="0" lvl="0" indent="0">
                        <a:lnSpc>
                          <a:spcPct val="150000"/>
                        </a:lnSpc>
                        <a:spcAft>
                          <a:spcPts val="0"/>
                        </a:spcAft>
                        <a:buFont typeface="Courier New" panose="02070309020205020404" pitchFamily="49" charset="0"/>
                        <a:buNone/>
                      </a:pPr>
                      <a:r>
                        <a:rPr lang="es-ES" sz="1200" b="0">
                          <a:effectLst/>
                        </a:rPr>
                        <a:t>acostarse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ver una serie/película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dormir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oír música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54310930"/>
                  </a:ext>
                </a:extLst>
              </a:tr>
              <a:tr h="100338">
                <a:tc>
                  <a:txBody>
                    <a:bodyPr/>
                    <a:lstStyle/>
                    <a:p>
                      <a:pPr marL="0" lvl="0" indent="0">
                        <a:lnSpc>
                          <a:spcPct val="150000"/>
                        </a:lnSpc>
                        <a:spcAft>
                          <a:spcPts val="0"/>
                        </a:spcAft>
                        <a:buFont typeface="Courier New" panose="02070309020205020404" pitchFamily="49" charset="0"/>
                        <a:buNone/>
                      </a:pPr>
                      <a:r>
                        <a:rPr lang="es-ES" sz="1200" b="0">
                          <a:effectLst/>
                        </a:rPr>
                        <a:t>vaguear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llamar</a:t>
                      </a:r>
                      <a:r>
                        <a:rPr lang="de-AT" sz="1200" b="0" dirty="0">
                          <a:effectLst/>
                        </a:rPr>
                        <a:t> </a:t>
                      </a:r>
                      <a:r>
                        <a:rPr lang="de-AT" sz="1200" b="0" dirty="0" err="1">
                          <a:effectLst/>
                        </a:rPr>
                        <a:t>por</a:t>
                      </a:r>
                      <a:r>
                        <a:rPr lang="de-AT" sz="1200" b="0" dirty="0">
                          <a:effectLst/>
                        </a:rPr>
                        <a:t> </a:t>
                      </a:r>
                      <a:r>
                        <a:rPr lang="de-AT" sz="1200" b="0" dirty="0" err="1">
                          <a:effectLst/>
                        </a:rPr>
                        <a:t>teléfono</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ducharse</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dirty="0">
                          <a:effectLst/>
                        </a:rPr>
                        <a:t>navegar por Internet</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08900000"/>
                  </a:ext>
                </a:extLst>
              </a:tr>
            </a:tbl>
          </a:graphicData>
        </a:graphic>
      </p:graphicFrame>
      <p:pic>
        <p:nvPicPr>
          <p:cNvPr id="5" name="Imagen 4">
            <a:extLst>
              <a:ext uri="{FF2B5EF4-FFF2-40B4-BE49-F238E27FC236}">
                <a16:creationId xmlns:a16="http://schemas.microsoft.com/office/drawing/2014/main" id="{FD6AB0DA-5BAC-D949-B515-8A8118E1A5BB}"/>
              </a:ext>
            </a:extLst>
          </p:cNvPr>
          <p:cNvPicPr>
            <a:picLocks noChangeAspect="1"/>
          </p:cNvPicPr>
          <p:nvPr/>
        </p:nvPicPr>
        <p:blipFill>
          <a:blip r:embed="rId2"/>
          <a:stretch>
            <a:fillRect/>
          </a:stretch>
        </p:blipFill>
        <p:spPr>
          <a:xfrm>
            <a:off x="6516216" y="3990590"/>
            <a:ext cx="1905125" cy="2188365"/>
          </a:xfrm>
          <a:prstGeom prst="rect">
            <a:avLst/>
          </a:prstGeom>
        </p:spPr>
      </p:pic>
    </p:spTree>
    <p:extLst>
      <p:ext uri="{BB962C8B-B14F-4D97-AF65-F5344CB8AC3E}">
        <p14:creationId xmlns:p14="http://schemas.microsoft.com/office/powerpoint/2010/main" val="41346013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p:cNvSpPr>
            <a:spLocks noGrp="1"/>
          </p:cNvSpPr>
          <p:nvPr>
            <p:ph type="title"/>
          </p:nvPr>
        </p:nvSpPr>
        <p:spPr/>
        <p:txBody>
          <a:bodyPr/>
          <a:lstStyle/>
          <a:p>
            <a:r>
              <a:rPr lang="es-ES_tradnl" altLang="de-DE" b="1" dirty="0"/>
              <a:t>Las actividades cotidianas</a:t>
            </a:r>
            <a:endParaRPr lang="de-AT" altLang="de-DE" dirty="0"/>
          </a:p>
        </p:txBody>
      </p:sp>
      <p:sp>
        <p:nvSpPr>
          <p:cNvPr id="3" name="Inhaltsplatzhalter 2"/>
          <p:cNvSpPr>
            <a:spLocks noGrp="1"/>
          </p:cNvSpPr>
          <p:nvPr>
            <p:ph idx="1"/>
          </p:nvPr>
        </p:nvSpPr>
        <p:spPr>
          <a:xfrm>
            <a:off x="457200" y="1600200"/>
            <a:ext cx="3106688" cy="4525963"/>
          </a:xfrm>
          <a:solidFill>
            <a:srgbClr val="FFFF00"/>
          </a:solidFill>
        </p:spPr>
        <p:txBody>
          <a:bodyPr>
            <a:normAutofit lnSpcReduction="10000"/>
          </a:bodyPr>
          <a:lstStyle/>
          <a:p>
            <a:pPr marL="0" indent="0">
              <a:buFont typeface="Arial" pitchFamily="34" charset="0"/>
              <a:buNone/>
              <a:defRPr/>
            </a:pPr>
            <a:r>
              <a:rPr lang="es-ES_tradnl" b="1" dirty="0"/>
              <a:t>Explotación 3</a:t>
            </a:r>
          </a:p>
          <a:p>
            <a:pPr marL="0" indent="0">
              <a:buFont typeface="Arial" pitchFamily="34" charset="0"/>
              <a:buNone/>
              <a:defRPr/>
            </a:pPr>
            <a:endParaRPr lang="es-ES_tradnl" dirty="0"/>
          </a:p>
          <a:p>
            <a:pPr marL="0" indent="0">
              <a:buFont typeface="Arial" pitchFamily="34" charset="0"/>
              <a:buNone/>
              <a:defRPr/>
            </a:pPr>
            <a:r>
              <a:rPr lang="de-DE" dirty="0" err="1"/>
              <a:t>Escribir</a:t>
            </a:r>
            <a:r>
              <a:rPr lang="de-DE" dirty="0"/>
              <a:t> </a:t>
            </a:r>
            <a:r>
              <a:rPr lang="de-DE" dirty="0" err="1"/>
              <a:t>lo</a:t>
            </a:r>
            <a:r>
              <a:rPr lang="de-DE" dirty="0"/>
              <a:t> </a:t>
            </a:r>
            <a:r>
              <a:rPr lang="de-DE" dirty="0" err="1"/>
              <a:t>que</a:t>
            </a:r>
            <a:r>
              <a:rPr lang="de-DE" dirty="0"/>
              <a:t> </a:t>
            </a:r>
            <a:r>
              <a:rPr lang="de-DE" dirty="0" err="1"/>
              <a:t>hizo</a:t>
            </a:r>
            <a:r>
              <a:rPr lang="de-DE" dirty="0"/>
              <a:t> </a:t>
            </a:r>
            <a:r>
              <a:rPr lang="de-DE" dirty="0" err="1"/>
              <a:t>nuestro</a:t>
            </a:r>
            <a:r>
              <a:rPr lang="de-DE" dirty="0"/>
              <a:t> </a:t>
            </a:r>
            <a:r>
              <a:rPr lang="de-DE" dirty="0" err="1"/>
              <a:t>compañero</a:t>
            </a:r>
            <a:r>
              <a:rPr lang="de-DE" dirty="0"/>
              <a:t> </a:t>
            </a:r>
            <a:r>
              <a:rPr lang="de-DE" dirty="0" err="1"/>
              <a:t>ayer</a:t>
            </a:r>
            <a:r>
              <a:rPr lang="de-DE" dirty="0"/>
              <a:t> a </a:t>
            </a:r>
            <a:r>
              <a:rPr lang="de-DE" dirty="0" err="1"/>
              <a:t>partir</a:t>
            </a:r>
            <a:r>
              <a:rPr lang="de-DE" dirty="0"/>
              <a:t> de la </a:t>
            </a:r>
            <a:r>
              <a:rPr lang="de-DE" dirty="0" err="1"/>
              <a:t>información</a:t>
            </a:r>
            <a:r>
              <a:rPr lang="de-DE" dirty="0"/>
              <a:t> </a:t>
            </a:r>
            <a:r>
              <a:rPr lang="de-DE" dirty="0" err="1"/>
              <a:t>dada</a:t>
            </a:r>
            <a:r>
              <a:rPr lang="de-DE" dirty="0"/>
              <a:t> </a:t>
            </a:r>
            <a:r>
              <a:rPr lang="de-DE" dirty="0" err="1"/>
              <a:t>por</a:t>
            </a:r>
            <a:r>
              <a:rPr lang="de-DE" dirty="0"/>
              <a:t> la </a:t>
            </a:r>
            <a:r>
              <a:rPr lang="de-DE" dirty="0" err="1"/>
              <a:t>línea</a:t>
            </a:r>
            <a:r>
              <a:rPr lang="de-DE" dirty="0"/>
              <a:t> del </a:t>
            </a:r>
            <a:r>
              <a:rPr lang="de-DE" dirty="0" err="1"/>
              <a:t>tiempo</a:t>
            </a:r>
            <a:r>
              <a:rPr lang="de-DE" dirty="0"/>
              <a:t>.</a:t>
            </a:r>
            <a:endParaRPr lang="de-AT" dirty="0"/>
          </a:p>
          <a:p>
            <a:pPr>
              <a:buFont typeface="Arial" pitchFamily="34" charset="0"/>
              <a:buChar char="•"/>
              <a:defRPr/>
            </a:pPr>
            <a:endParaRPr lang="de-AT" dirty="0"/>
          </a:p>
          <a:p>
            <a:pPr>
              <a:buFont typeface="Arial" pitchFamily="34" charset="0"/>
              <a:buChar char="•"/>
              <a:defRPr/>
            </a:pPr>
            <a:endParaRPr lang="de-AT" dirty="0"/>
          </a:p>
        </p:txBody>
      </p:sp>
      <p:graphicFrame>
        <p:nvGraphicFramePr>
          <p:cNvPr id="2" name="Tabla 1">
            <a:extLst>
              <a:ext uri="{FF2B5EF4-FFF2-40B4-BE49-F238E27FC236}">
                <a16:creationId xmlns:a16="http://schemas.microsoft.com/office/drawing/2014/main" id="{5B58089E-CC5D-F140-B021-DB694A0F77E4}"/>
              </a:ext>
            </a:extLst>
          </p:cNvPr>
          <p:cNvGraphicFramePr>
            <a:graphicFrameLocks noGrp="1"/>
          </p:cNvGraphicFramePr>
          <p:nvPr/>
        </p:nvGraphicFramePr>
        <p:xfrm>
          <a:off x="3707904" y="1988840"/>
          <a:ext cx="5122912" cy="1721552"/>
        </p:xfrm>
        <a:graphic>
          <a:graphicData uri="http://schemas.openxmlformats.org/drawingml/2006/table">
            <a:tbl>
              <a:tblPr firstRow="1" firstCol="1" bandRow="1">
                <a:tableStyleId>{8A107856-5554-42FB-B03E-39F5DBC370BA}</a:tableStyleId>
              </a:tblPr>
              <a:tblGrid>
                <a:gridCol w="910239">
                  <a:extLst>
                    <a:ext uri="{9D8B030D-6E8A-4147-A177-3AD203B41FA5}">
                      <a16:colId xmlns:a16="http://schemas.microsoft.com/office/drawing/2014/main" val="2308902461"/>
                    </a:ext>
                  </a:extLst>
                </a:gridCol>
                <a:gridCol w="2042089">
                  <a:extLst>
                    <a:ext uri="{9D8B030D-6E8A-4147-A177-3AD203B41FA5}">
                      <a16:colId xmlns:a16="http://schemas.microsoft.com/office/drawing/2014/main" val="2670686747"/>
                    </a:ext>
                  </a:extLst>
                </a:gridCol>
                <a:gridCol w="758849">
                  <a:extLst>
                    <a:ext uri="{9D8B030D-6E8A-4147-A177-3AD203B41FA5}">
                      <a16:colId xmlns:a16="http://schemas.microsoft.com/office/drawing/2014/main" val="4128731000"/>
                    </a:ext>
                  </a:extLst>
                </a:gridCol>
                <a:gridCol w="1411735">
                  <a:extLst>
                    <a:ext uri="{9D8B030D-6E8A-4147-A177-3AD203B41FA5}">
                      <a16:colId xmlns:a16="http://schemas.microsoft.com/office/drawing/2014/main" val="1334263896"/>
                    </a:ext>
                  </a:extLst>
                </a:gridCol>
              </a:tblGrid>
              <a:tr h="142344">
                <a:tc>
                  <a:txBody>
                    <a:bodyPr/>
                    <a:lstStyle/>
                    <a:p>
                      <a:pPr marL="0" lvl="0" indent="0">
                        <a:lnSpc>
                          <a:spcPct val="150000"/>
                        </a:lnSpc>
                        <a:spcAft>
                          <a:spcPts val="0"/>
                        </a:spcAft>
                        <a:buFont typeface="Courier New" panose="02070309020205020404" pitchFamily="49" charset="0"/>
                        <a:buNone/>
                      </a:pPr>
                      <a:r>
                        <a:rPr lang="de-AT" sz="1200" b="0" dirty="0" err="1">
                          <a:effectLst/>
                        </a:rPr>
                        <a:t>despertarse</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tocar un instrumento</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lavarse</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salir con amig@s</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47236257"/>
                  </a:ext>
                </a:extLst>
              </a:tr>
              <a:tr h="174309">
                <a:tc>
                  <a:txBody>
                    <a:bodyPr/>
                    <a:lstStyle/>
                    <a:p>
                      <a:pPr marL="0" lvl="0" indent="0">
                        <a:lnSpc>
                          <a:spcPct val="150000"/>
                        </a:lnSpc>
                        <a:spcAft>
                          <a:spcPts val="0"/>
                        </a:spcAft>
                        <a:buFont typeface="Courier New" panose="02070309020205020404" pitchFamily="49" charset="0"/>
                        <a:buNone/>
                      </a:pPr>
                      <a:r>
                        <a:rPr lang="de-AT" sz="1200" b="0">
                          <a:effectLst/>
                        </a:rPr>
                        <a:t>desayunar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trabajar/estudiar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cenar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ir a un museo</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45077750"/>
                  </a:ext>
                </a:extLst>
              </a:tr>
              <a:tr h="226536">
                <a:tc>
                  <a:txBody>
                    <a:bodyPr/>
                    <a:lstStyle/>
                    <a:p>
                      <a:pPr marL="0" lvl="0" indent="0">
                        <a:lnSpc>
                          <a:spcPct val="150000"/>
                        </a:lnSpc>
                        <a:spcAft>
                          <a:spcPts val="0"/>
                        </a:spcAft>
                        <a:buFont typeface="Courier New" panose="02070309020205020404" pitchFamily="49" charset="0"/>
                        <a:buNone/>
                      </a:pPr>
                      <a:r>
                        <a:rPr lang="de-AT" sz="1200" b="0" dirty="0" err="1">
                          <a:effectLst/>
                        </a:rPr>
                        <a:t>ir</a:t>
                      </a:r>
                      <a:r>
                        <a:rPr lang="de-AT" sz="1200" b="0" dirty="0">
                          <a:effectLst/>
                        </a:rPr>
                        <a:t> al </a:t>
                      </a:r>
                      <a:r>
                        <a:rPr lang="de-AT" sz="1200" b="0" dirty="0" err="1">
                          <a:effectLst/>
                        </a:rPr>
                        <a:t>cine</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dirty="0">
                          <a:effectLst/>
                        </a:rPr>
                        <a:t>tomar el autobús/tranvía/tren</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vestirse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hacer la compra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68340558"/>
                  </a:ext>
                </a:extLst>
              </a:tr>
              <a:tr h="190074">
                <a:tc>
                  <a:txBody>
                    <a:bodyPr/>
                    <a:lstStyle/>
                    <a:p>
                      <a:pPr marL="0" lvl="0" indent="0">
                        <a:lnSpc>
                          <a:spcPct val="150000"/>
                        </a:lnSpc>
                        <a:spcAft>
                          <a:spcPts val="0"/>
                        </a:spcAft>
                        <a:buFont typeface="Courier New" panose="02070309020205020404" pitchFamily="49" charset="0"/>
                        <a:buNone/>
                      </a:pPr>
                      <a:r>
                        <a:rPr lang="de-AT" sz="1200" b="0" dirty="0" err="1">
                          <a:effectLst/>
                        </a:rPr>
                        <a:t>levantarse</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quedar</a:t>
                      </a:r>
                      <a:r>
                        <a:rPr lang="de-AT" sz="1200" b="0" dirty="0">
                          <a:effectLst/>
                        </a:rPr>
                        <a:t> </a:t>
                      </a:r>
                      <a:r>
                        <a:rPr lang="de-AT" sz="1200" b="0" dirty="0" err="1">
                          <a:effectLst/>
                        </a:rPr>
                        <a:t>con</a:t>
                      </a:r>
                      <a:r>
                        <a:rPr lang="de-AT" sz="1200" b="0" dirty="0">
                          <a:effectLst/>
                        </a:rPr>
                        <a:t> </a:t>
                      </a:r>
                      <a:r>
                        <a:rPr lang="de-AT" sz="1200" b="0" dirty="0" err="1">
                          <a:effectLst/>
                        </a:rPr>
                        <a:t>alguien</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comer</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hacer</a:t>
                      </a:r>
                      <a:r>
                        <a:rPr lang="de-AT" sz="1200" b="0" dirty="0">
                          <a:effectLst/>
                        </a:rPr>
                        <a:t> </a:t>
                      </a:r>
                      <a:r>
                        <a:rPr lang="de-AT" sz="1200" b="0" dirty="0" err="1">
                          <a:effectLst/>
                        </a:rPr>
                        <a:t>deporte</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36788780"/>
                  </a:ext>
                </a:extLst>
              </a:tr>
              <a:tr h="223168">
                <a:tc>
                  <a:txBody>
                    <a:bodyPr/>
                    <a:lstStyle/>
                    <a:p>
                      <a:pPr marL="0" lvl="0" indent="0">
                        <a:lnSpc>
                          <a:spcPct val="150000"/>
                        </a:lnSpc>
                        <a:spcAft>
                          <a:spcPts val="0"/>
                        </a:spcAft>
                        <a:buFont typeface="Courier New" panose="02070309020205020404" pitchFamily="49" charset="0"/>
                        <a:buNone/>
                      </a:pPr>
                      <a:r>
                        <a:rPr lang="de-AT" sz="1200" b="0">
                          <a:effectLst/>
                        </a:rPr>
                        <a:t>cocinar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hacer algún trabajo manual</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bailar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ir de compras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91680080"/>
                  </a:ext>
                </a:extLst>
              </a:tr>
              <a:tr h="223168">
                <a:tc>
                  <a:txBody>
                    <a:bodyPr/>
                    <a:lstStyle/>
                    <a:p>
                      <a:pPr marL="0" lvl="0" indent="0">
                        <a:lnSpc>
                          <a:spcPct val="150000"/>
                        </a:lnSpc>
                        <a:spcAft>
                          <a:spcPts val="0"/>
                        </a:spcAft>
                        <a:buFont typeface="Courier New" panose="02070309020205020404" pitchFamily="49" charset="0"/>
                        <a:buNone/>
                      </a:pPr>
                      <a:r>
                        <a:rPr lang="es-ES" sz="1200" b="0">
                          <a:effectLst/>
                        </a:rPr>
                        <a:t>acostarse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ver una serie/película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dormir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oír música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54310930"/>
                  </a:ext>
                </a:extLst>
              </a:tr>
              <a:tr h="100338">
                <a:tc>
                  <a:txBody>
                    <a:bodyPr/>
                    <a:lstStyle/>
                    <a:p>
                      <a:pPr marL="0" lvl="0" indent="0">
                        <a:lnSpc>
                          <a:spcPct val="150000"/>
                        </a:lnSpc>
                        <a:spcAft>
                          <a:spcPts val="0"/>
                        </a:spcAft>
                        <a:buFont typeface="Courier New" panose="02070309020205020404" pitchFamily="49" charset="0"/>
                        <a:buNone/>
                      </a:pPr>
                      <a:r>
                        <a:rPr lang="es-ES" sz="1200" b="0">
                          <a:effectLst/>
                        </a:rPr>
                        <a:t>vaguear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llamar</a:t>
                      </a:r>
                      <a:r>
                        <a:rPr lang="de-AT" sz="1200" b="0" dirty="0">
                          <a:effectLst/>
                        </a:rPr>
                        <a:t> </a:t>
                      </a:r>
                      <a:r>
                        <a:rPr lang="de-AT" sz="1200" b="0" dirty="0" err="1">
                          <a:effectLst/>
                        </a:rPr>
                        <a:t>por</a:t>
                      </a:r>
                      <a:r>
                        <a:rPr lang="de-AT" sz="1200" b="0" dirty="0">
                          <a:effectLst/>
                        </a:rPr>
                        <a:t> </a:t>
                      </a:r>
                      <a:r>
                        <a:rPr lang="de-AT" sz="1200" b="0" dirty="0" err="1">
                          <a:effectLst/>
                        </a:rPr>
                        <a:t>teléfono</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ducharse</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dirty="0">
                          <a:effectLst/>
                        </a:rPr>
                        <a:t>navegar por Internet</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08900000"/>
                  </a:ext>
                </a:extLst>
              </a:tr>
            </a:tbl>
          </a:graphicData>
        </a:graphic>
      </p:graphicFrame>
      <p:pic>
        <p:nvPicPr>
          <p:cNvPr id="5" name="Imagen 4">
            <a:extLst>
              <a:ext uri="{FF2B5EF4-FFF2-40B4-BE49-F238E27FC236}">
                <a16:creationId xmlns:a16="http://schemas.microsoft.com/office/drawing/2014/main" id="{00FABA85-84CB-3940-8F1E-FBB84E5DA60D}"/>
              </a:ext>
            </a:extLst>
          </p:cNvPr>
          <p:cNvPicPr>
            <a:picLocks noChangeAspect="1"/>
          </p:cNvPicPr>
          <p:nvPr/>
        </p:nvPicPr>
        <p:blipFill>
          <a:blip r:embed="rId2"/>
          <a:stretch>
            <a:fillRect/>
          </a:stretch>
        </p:blipFill>
        <p:spPr>
          <a:xfrm>
            <a:off x="6516216" y="3990590"/>
            <a:ext cx="1905125" cy="2188365"/>
          </a:xfrm>
          <a:prstGeom prst="rect">
            <a:avLst/>
          </a:prstGeom>
        </p:spPr>
      </p:pic>
    </p:spTree>
    <p:extLst>
      <p:ext uri="{BB962C8B-B14F-4D97-AF65-F5344CB8AC3E}">
        <p14:creationId xmlns:p14="http://schemas.microsoft.com/office/powerpoint/2010/main" val="5089178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p:cNvSpPr>
            <a:spLocks noGrp="1"/>
          </p:cNvSpPr>
          <p:nvPr>
            <p:ph type="title"/>
          </p:nvPr>
        </p:nvSpPr>
        <p:spPr/>
        <p:txBody>
          <a:bodyPr/>
          <a:lstStyle/>
          <a:p>
            <a:r>
              <a:rPr lang="es-ES_tradnl" altLang="de-DE" b="1" dirty="0"/>
              <a:t>Las actividades cotidianas</a:t>
            </a:r>
            <a:endParaRPr lang="de-AT" altLang="de-DE" dirty="0"/>
          </a:p>
        </p:txBody>
      </p:sp>
      <p:sp>
        <p:nvSpPr>
          <p:cNvPr id="3" name="Inhaltsplatzhalter 2"/>
          <p:cNvSpPr>
            <a:spLocks noGrp="1"/>
          </p:cNvSpPr>
          <p:nvPr>
            <p:ph idx="1"/>
          </p:nvPr>
        </p:nvSpPr>
        <p:spPr>
          <a:xfrm>
            <a:off x="714400" y="4437112"/>
            <a:ext cx="7715200" cy="1689051"/>
          </a:xfrm>
          <a:solidFill>
            <a:srgbClr val="FFFF00"/>
          </a:solidFill>
        </p:spPr>
        <p:txBody>
          <a:bodyPr>
            <a:normAutofit lnSpcReduction="10000"/>
          </a:bodyPr>
          <a:lstStyle/>
          <a:p>
            <a:pPr marL="0" indent="0">
              <a:buFont typeface="Arial" pitchFamily="34" charset="0"/>
              <a:buNone/>
              <a:defRPr/>
            </a:pPr>
            <a:r>
              <a:rPr lang="es-ES_tradnl" b="1" dirty="0"/>
              <a:t>Explotación 4</a:t>
            </a:r>
            <a:endParaRPr lang="es-ES_tradnl" dirty="0"/>
          </a:p>
          <a:p>
            <a:pPr marL="0" indent="0">
              <a:buFont typeface="Arial" pitchFamily="34" charset="0"/>
              <a:buNone/>
              <a:defRPr/>
            </a:pPr>
            <a:r>
              <a:rPr lang="es-ES_tradnl" dirty="0"/>
              <a:t>Introducción del imperfecto </a:t>
            </a:r>
          </a:p>
          <a:p>
            <a:pPr marL="0" indent="0">
              <a:buFont typeface="Arial" pitchFamily="34" charset="0"/>
              <a:buNone/>
              <a:defRPr/>
            </a:pPr>
            <a:r>
              <a:rPr lang="es-ES_tradnl" dirty="0"/>
              <a:t>Introducción del pluscuamperfecto</a:t>
            </a:r>
            <a:endParaRPr lang="de-AT" dirty="0"/>
          </a:p>
          <a:p>
            <a:pPr>
              <a:buFont typeface="Arial" pitchFamily="34" charset="0"/>
              <a:buChar char="•"/>
              <a:defRPr/>
            </a:pPr>
            <a:endParaRPr lang="de-AT" dirty="0"/>
          </a:p>
        </p:txBody>
      </p:sp>
      <p:graphicFrame>
        <p:nvGraphicFramePr>
          <p:cNvPr id="2" name="Tabla 1">
            <a:extLst>
              <a:ext uri="{FF2B5EF4-FFF2-40B4-BE49-F238E27FC236}">
                <a16:creationId xmlns:a16="http://schemas.microsoft.com/office/drawing/2014/main" id="{5B58089E-CC5D-F140-B021-DB694A0F77E4}"/>
              </a:ext>
            </a:extLst>
          </p:cNvPr>
          <p:cNvGraphicFramePr>
            <a:graphicFrameLocks noGrp="1"/>
          </p:cNvGraphicFramePr>
          <p:nvPr>
            <p:extLst>
              <p:ext uri="{D42A27DB-BD31-4B8C-83A1-F6EECF244321}">
                <p14:modId xmlns:p14="http://schemas.microsoft.com/office/powerpoint/2010/main" val="1981931665"/>
              </p:ext>
            </p:extLst>
          </p:nvPr>
        </p:nvGraphicFramePr>
        <p:xfrm>
          <a:off x="971601" y="1417638"/>
          <a:ext cx="7200799" cy="2299395"/>
        </p:xfrm>
        <a:graphic>
          <a:graphicData uri="http://schemas.openxmlformats.org/drawingml/2006/table">
            <a:tbl>
              <a:tblPr firstRow="1" firstCol="1" bandRow="1">
                <a:tableStyleId>{8A107856-5554-42FB-B03E-39F5DBC370BA}</a:tableStyleId>
              </a:tblPr>
              <a:tblGrid>
                <a:gridCol w="1279438">
                  <a:extLst>
                    <a:ext uri="{9D8B030D-6E8A-4147-A177-3AD203B41FA5}">
                      <a16:colId xmlns:a16="http://schemas.microsoft.com/office/drawing/2014/main" val="2308902461"/>
                    </a:ext>
                  </a:extLst>
                </a:gridCol>
                <a:gridCol w="2870374">
                  <a:extLst>
                    <a:ext uri="{9D8B030D-6E8A-4147-A177-3AD203B41FA5}">
                      <a16:colId xmlns:a16="http://schemas.microsoft.com/office/drawing/2014/main" val="2670686747"/>
                    </a:ext>
                  </a:extLst>
                </a:gridCol>
                <a:gridCol w="1066643">
                  <a:extLst>
                    <a:ext uri="{9D8B030D-6E8A-4147-A177-3AD203B41FA5}">
                      <a16:colId xmlns:a16="http://schemas.microsoft.com/office/drawing/2014/main" val="4128731000"/>
                    </a:ext>
                  </a:extLst>
                </a:gridCol>
                <a:gridCol w="1984344">
                  <a:extLst>
                    <a:ext uri="{9D8B030D-6E8A-4147-A177-3AD203B41FA5}">
                      <a16:colId xmlns:a16="http://schemas.microsoft.com/office/drawing/2014/main" val="1334263896"/>
                    </a:ext>
                  </a:extLst>
                </a:gridCol>
              </a:tblGrid>
              <a:tr h="328485">
                <a:tc>
                  <a:txBody>
                    <a:bodyPr/>
                    <a:lstStyle/>
                    <a:p>
                      <a:pPr marL="0" lvl="0" indent="0">
                        <a:lnSpc>
                          <a:spcPct val="150000"/>
                        </a:lnSpc>
                        <a:spcAft>
                          <a:spcPts val="0"/>
                        </a:spcAft>
                        <a:buFont typeface="Courier New" panose="02070309020205020404" pitchFamily="49" charset="0"/>
                        <a:buNone/>
                      </a:pPr>
                      <a:r>
                        <a:rPr lang="de-AT" sz="1200" b="0" dirty="0" err="1">
                          <a:effectLst/>
                        </a:rPr>
                        <a:t>despertarse</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tocar un instrumento</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lavarse</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salir con amig@s</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47236257"/>
                  </a:ext>
                </a:extLst>
              </a:tr>
              <a:tr h="328485">
                <a:tc>
                  <a:txBody>
                    <a:bodyPr/>
                    <a:lstStyle/>
                    <a:p>
                      <a:pPr marL="0" lvl="0" indent="0">
                        <a:lnSpc>
                          <a:spcPct val="150000"/>
                        </a:lnSpc>
                        <a:spcAft>
                          <a:spcPts val="0"/>
                        </a:spcAft>
                        <a:buFont typeface="Courier New" panose="02070309020205020404" pitchFamily="49" charset="0"/>
                        <a:buNone/>
                      </a:pPr>
                      <a:r>
                        <a:rPr lang="de-AT" sz="1200" b="0">
                          <a:effectLst/>
                        </a:rPr>
                        <a:t>desayunar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trabajar/estudiar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cenar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ir a un museo</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45077750"/>
                  </a:ext>
                </a:extLst>
              </a:tr>
              <a:tr h="328485">
                <a:tc>
                  <a:txBody>
                    <a:bodyPr/>
                    <a:lstStyle/>
                    <a:p>
                      <a:pPr marL="0" lvl="0" indent="0">
                        <a:lnSpc>
                          <a:spcPct val="150000"/>
                        </a:lnSpc>
                        <a:spcAft>
                          <a:spcPts val="0"/>
                        </a:spcAft>
                        <a:buFont typeface="Courier New" panose="02070309020205020404" pitchFamily="49" charset="0"/>
                        <a:buNone/>
                      </a:pPr>
                      <a:r>
                        <a:rPr lang="de-AT" sz="1200" b="0" dirty="0" err="1">
                          <a:effectLst/>
                        </a:rPr>
                        <a:t>ir</a:t>
                      </a:r>
                      <a:r>
                        <a:rPr lang="de-AT" sz="1200" b="0" dirty="0">
                          <a:effectLst/>
                        </a:rPr>
                        <a:t> al </a:t>
                      </a:r>
                      <a:r>
                        <a:rPr lang="de-AT" sz="1200" b="0" dirty="0" err="1">
                          <a:effectLst/>
                        </a:rPr>
                        <a:t>cine</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dirty="0">
                          <a:effectLst/>
                        </a:rPr>
                        <a:t>tomar el autobús/tranvía/tren</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vestirse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hacer la compra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68340558"/>
                  </a:ext>
                </a:extLst>
              </a:tr>
              <a:tr h="328485">
                <a:tc>
                  <a:txBody>
                    <a:bodyPr/>
                    <a:lstStyle/>
                    <a:p>
                      <a:pPr marL="0" lvl="0" indent="0">
                        <a:lnSpc>
                          <a:spcPct val="150000"/>
                        </a:lnSpc>
                        <a:spcAft>
                          <a:spcPts val="0"/>
                        </a:spcAft>
                        <a:buFont typeface="Courier New" panose="02070309020205020404" pitchFamily="49" charset="0"/>
                        <a:buNone/>
                      </a:pPr>
                      <a:r>
                        <a:rPr lang="de-AT" sz="1200" b="0" dirty="0" err="1">
                          <a:effectLst/>
                        </a:rPr>
                        <a:t>levantarse</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quedar</a:t>
                      </a:r>
                      <a:r>
                        <a:rPr lang="de-AT" sz="1200" b="0" dirty="0">
                          <a:effectLst/>
                        </a:rPr>
                        <a:t> </a:t>
                      </a:r>
                      <a:r>
                        <a:rPr lang="de-AT" sz="1200" b="0" dirty="0" err="1">
                          <a:effectLst/>
                        </a:rPr>
                        <a:t>con</a:t>
                      </a:r>
                      <a:r>
                        <a:rPr lang="de-AT" sz="1200" b="0" dirty="0">
                          <a:effectLst/>
                        </a:rPr>
                        <a:t> </a:t>
                      </a:r>
                      <a:r>
                        <a:rPr lang="de-AT" sz="1200" b="0" dirty="0" err="1">
                          <a:effectLst/>
                        </a:rPr>
                        <a:t>alguien</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comer</a:t>
                      </a:r>
                      <a:r>
                        <a:rPr lang="de-AT" sz="1200" b="0" dirty="0">
                          <a:effectLst/>
                        </a:rPr>
                        <a:t> </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hacer</a:t>
                      </a:r>
                      <a:r>
                        <a:rPr lang="de-AT" sz="1200" b="0" dirty="0">
                          <a:effectLst/>
                        </a:rPr>
                        <a:t> </a:t>
                      </a:r>
                      <a:r>
                        <a:rPr lang="de-AT" sz="1200" b="0" dirty="0" err="1">
                          <a:effectLst/>
                        </a:rPr>
                        <a:t>deporte</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36788780"/>
                  </a:ext>
                </a:extLst>
              </a:tr>
              <a:tr h="328485">
                <a:tc>
                  <a:txBody>
                    <a:bodyPr/>
                    <a:lstStyle/>
                    <a:p>
                      <a:pPr marL="0" lvl="0" indent="0">
                        <a:lnSpc>
                          <a:spcPct val="150000"/>
                        </a:lnSpc>
                        <a:spcAft>
                          <a:spcPts val="0"/>
                        </a:spcAft>
                        <a:buFont typeface="Courier New" panose="02070309020205020404" pitchFamily="49" charset="0"/>
                        <a:buNone/>
                      </a:pPr>
                      <a:r>
                        <a:rPr lang="de-AT" sz="1200" b="0">
                          <a:effectLst/>
                        </a:rPr>
                        <a:t>cocinar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hacer algún trabajo manual</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bailar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ir de compras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91680080"/>
                  </a:ext>
                </a:extLst>
              </a:tr>
              <a:tr h="328485">
                <a:tc>
                  <a:txBody>
                    <a:bodyPr/>
                    <a:lstStyle/>
                    <a:p>
                      <a:pPr marL="0" lvl="0" indent="0">
                        <a:lnSpc>
                          <a:spcPct val="150000"/>
                        </a:lnSpc>
                        <a:spcAft>
                          <a:spcPts val="0"/>
                        </a:spcAft>
                        <a:buFont typeface="Courier New" panose="02070309020205020404" pitchFamily="49" charset="0"/>
                        <a:buNone/>
                      </a:pPr>
                      <a:r>
                        <a:rPr lang="es-ES" sz="1200" b="0">
                          <a:effectLst/>
                        </a:rPr>
                        <a:t>acostarse </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ver una serie/película</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a:effectLst/>
                        </a:rPr>
                        <a:t>dormir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dirty="0">
                          <a:effectLst/>
                        </a:rPr>
                        <a:t>oír música</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54310930"/>
                  </a:ext>
                </a:extLst>
              </a:tr>
              <a:tr h="328485">
                <a:tc>
                  <a:txBody>
                    <a:bodyPr/>
                    <a:lstStyle/>
                    <a:p>
                      <a:pPr marL="0" lvl="0" indent="0">
                        <a:lnSpc>
                          <a:spcPct val="150000"/>
                        </a:lnSpc>
                        <a:spcAft>
                          <a:spcPts val="0"/>
                        </a:spcAft>
                        <a:buFont typeface="Courier New" panose="02070309020205020404" pitchFamily="49" charset="0"/>
                        <a:buNone/>
                      </a:pPr>
                      <a:r>
                        <a:rPr lang="es-ES" sz="1200" b="0">
                          <a:effectLst/>
                        </a:rPr>
                        <a:t>vaguear</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dirty="0" err="1">
                          <a:effectLst/>
                        </a:rPr>
                        <a:t>llamar</a:t>
                      </a:r>
                      <a:r>
                        <a:rPr lang="de-AT" sz="1200" b="0" dirty="0">
                          <a:effectLst/>
                        </a:rPr>
                        <a:t> </a:t>
                      </a:r>
                      <a:r>
                        <a:rPr lang="de-AT" sz="1200" b="0" dirty="0" err="1">
                          <a:effectLst/>
                        </a:rPr>
                        <a:t>por</a:t>
                      </a:r>
                      <a:r>
                        <a:rPr lang="de-AT" sz="1200" b="0" dirty="0">
                          <a:effectLst/>
                        </a:rPr>
                        <a:t> </a:t>
                      </a:r>
                      <a:r>
                        <a:rPr lang="de-AT" sz="1200" b="0" dirty="0" err="1">
                          <a:effectLst/>
                        </a:rPr>
                        <a:t>teléfono</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de-AT" sz="1200" b="0">
                          <a:effectLst/>
                        </a:rPr>
                        <a:t>ducharse</a:t>
                      </a:r>
                      <a:endParaRPr lang="es-ES"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lvl="0" indent="0">
                        <a:lnSpc>
                          <a:spcPct val="150000"/>
                        </a:lnSpc>
                        <a:spcAft>
                          <a:spcPts val="0"/>
                        </a:spcAft>
                        <a:buFont typeface="Courier New" panose="02070309020205020404" pitchFamily="49" charset="0"/>
                        <a:buNone/>
                      </a:pPr>
                      <a:r>
                        <a:rPr lang="es-ES" sz="1200" b="0" dirty="0">
                          <a:effectLst/>
                        </a:rPr>
                        <a:t>navegar por Internet</a:t>
                      </a:r>
                      <a:endParaRPr lang="es-E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08900000"/>
                  </a:ext>
                </a:extLst>
              </a:tr>
            </a:tbl>
          </a:graphicData>
        </a:graphic>
      </p:graphicFrame>
    </p:spTree>
    <p:extLst>
      <p:ext uri="{BB962C8B-B14F-4D97-AF65-F5344CB8AC3E}">
        <p14:creationId xmlns:p14="http://schemas.microsoft.com/office/powerpoint/2010/main" val="29329768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1A8E3D-F02B-0E41-8BBE-E99F2F265455}"/>
              </a:ext>
            </a:extLst>
          </p:cNvPr>
          <p:cNvSpPr>
            <a:spLocks noGrp="1"/>
          </p:cNvSpPr>
          <p:nvPr>
            <p:ph type="title"/>
          </p:nvPr>
        </p:nvSpPr>
        <p:spPr>
          <a:xfrm>
            <a:off x="457200" y="274638"/>
            <a:ext cx="8229600" cy="1143000"/>
          </a:xfrm>
        </p:spPr>
        <p:txBody>
          <a:bodyPr anchor="ctr">
            <a:normAutofit/>
          </a:bodyPr>
          <a:lstStyle/>
          <a:p>
            <a:r>
              <a:rPr lang="es-ES" dirty="0" err="1"/>
              <a:t>Pasapalabra</a:t>
            </a:r>
            <a:endParaRPr lang="es-ES" dirty="0"/>
          </a:p>
        </p:txBody>
      </p:sp>
      <p:pic>
        <p:nvPicPr>
          <p:cNvPr id="5" name="Grafik 4">
            <a:extLst>
              <a:ext uri="{FF2B5EF4-FFF2-40B4-BE49-F238E27FC236}">
                <a16:creationId xmlns:a16="http://schemas.microsoft.com/office/drawing/2014/main" id="{BE18ABA7-0ACB-4723-9035-2452674E3ED1}"/>
              </a:ext>
            </a:extLst>
          </p:cNvPr>
          <p:cNvPicPr>
            <a:picLocks noChangeAspect="1"/>
          </p:cNvPicPr>
          <p:nvPr/>
        </p:nvPicPr>
        <p:blipFill>
          <a:blip r:embed="rId2"/>
          <a:stretch>
            <a:fillRect/>
          </a:stretch>
        </p:blipFill>
        <p:spPr>
          <a:xfrm>
            <a:off x="457199" y="1600201"/>
            <a:ext cx="4987287" cy="4525962"/>
          </a:xfrm>
          <a:prstGeom prst="rect">
            <a:avLst/>
          </a:prstGeom>
          <a:noFill/>
        </p:spPr>
      </p:pic>
      <p:sp>
        <p:nvSpPr>
          <p:cNvPr id="3" name="Marcador de contenido 2">
            <a:extLst>
              <a:ext uri="{FF2B5EF4-FFF2-40B4-BE49-F238E27FC236}">
                <a16:creationId xmlns:a16="http://schemas.microsoft.com/office/drawing/2014/main" id="{C31E8928-BC19-D142-96D0-E06AE5F165BC}"/>
              </a:ext>
            </a:extLst>
          </p:cNvPr>
          <p:cNvSpPr>
            <a:spLocks noGrp="1"/>
          </p:cNvSpPr>
          <p:nvPr>
            <p:ph sz="half" idx="2"/>
          </p:nvPr>
        </p:nvSpPr>
        <p:spPr>
          <a:xfrm>
            <a:off x="5508104" y="1600200"/>
            <a:ext cx="3178696" cy="4525963"/>
          </a:xfrm>
        </p:spPr>
        <p:txBody>
          <a:bodyPr>
            <a:normAutofit/>
          </a:bodyPr>
          <a:lstStyle/>
          <a:p>
            <a:pPr marL="0" indent="0">
              <a:buNone/>
            </a:pPr>
            <a:r>
              <a:rPr lang="es-ES" dirty="0">
                <a:hlinkClick r:id="rId3"/>
              </a:rPr>
              <a:t>https://arche-ele.com/palabra-secreta-pasapalabra-ele-el-rosco-espanol</a:t>
            </a:r>
            <a:endParaRPr lang="es-ES" dirty="0"/>
          </a:p>
          <a:p>
            <a:endParaRPr lang="es-ES" dirty="0"/>
          </a:p>
        </p:txBody>
      </p:sp>
    </p:spTree>
    <p:extLst>
      <p:ext uri="{BB962C8B-B14F-4D97-AF65-F5344CB8AC3E}">
        <p14:creationId xmlns:p14="http://schemas.microsoft.com/office/powerpoint/2010/main" val="19800420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p:cNvSpPr>
            <a:spLocks noGrp="1"/>
          </p:cNvSpPr>
          <p:nvPr>
            <p:ph type="title"/>
          </p:nvPr>
        </p:nvSpPr>
        <p:spPr/>
        <p:txBody>
          <a:bodyPr/>
          <a:lstStyle/>
          <a:p>
            <a:pPr eaLnBrk="1" hangingPunct="1"/>
            <a:r>
              <a:rPr lang="es-BO" altLang="de-DE" dirty="0"/>
              <a:t>OYES-DICES</a:t>
            </a:r>
          </a:p>
        </p:txBody>
      </p:sp>
      <p:sp>
        <p:nvSpPr>
          <p:cNvPr id="10243" name="Inhaltsplatzhalter 1"/>
          <p:cNvSpPr>
            <a:spLocks noGrp="1"/>
          </p:cNvSpPr>
          <p:nvPr>
            <p:ph idx="1"/>
          </p:nvPr>
        </p:nvSpPr>
        <p:spPr>
          <a:xfrm>
            <a:off x="457200" y="1600200"/>
            <a:ext cx="4114800" cy="4525963"/>
          </a:xfrm>
        </p:spPr>
        <p:txBody>
          <a:bodyPr>
            <a:normAutofit lnSpcReduction="10000"/>
          </a:bodyPr>
          <a:lstStyle/>
          <a:p>
            <a:r>
              <a:rPr lang="de-AT" altLang="de-DE" dirty="0" err="1"/>
              <a:t>Análisis</a:t>
            </a:r>
            <a:r>
              <a:rPr lang="de-AT" altLang="de-DE" dirty="0"/>
              <a:t> de la </a:t>
            </a:r>
            <a:r>
              <a:rPr lang="de-AT" altLang="de-DE" dirty="0" err="1"/>
              <a:t>propuesta</a:t>
            </a:r>
            <a:r>
              <a:rPr lang="de-AT" altLang="de-DE" dirty="0"/>
              <a:t> OYES-DICES</a:t>
            </a:r>
          </a:p>
          <a:p>
            <a:r>
              <a:rPr lang="de-AT" altLang="de-DE" dirty="0" err="1"/>
              <a:t>Puesta</a:t>
            </a:r>
            <a:r>
              <a:rPr lang="de-AT" altLang="de-DE" dirty="0"/>
              <a:t> en </a:t>
            </a:r>
            <a:r>
              <a:rPr lang="de-AT" altLang="de-DE" dirty="0" err="1"/>
              <a:t>común</a:t>
            </a:r>
            <a:r>
              <a:rPr lang="de-AT" altLang="de-DE" dirty="0"/>
              <a:t> de </a:t>
            </a:r>
            <a:r>
              <a:rPr lang="de-AT" altLang="de-DE" dirty="0" err="1"/>
              <a:t>posibles</a:t>
            </a:r>
            <a:r>
              <a:rPr lang="de-AT" altLang="de-DE" dirty="0"/>
              <a:t> </a:t>
            </a:r>
            <a:r>
              <a:rPr lang="de-AT" altLang="de-DE" dirty="0" err="1"/>
              <a:t>aplicaciones</a:t>
            </a:r>
            <a:r>
              <a:rPr lang="de-AT" altLang="de-DE" dirty="0"/>
              <a:t>.</a:t>
            </a:r>
          </a:p>
          <a:p>
            <a:endParaRPr lang="de-AT" altLang="de-DE" dirty="0"/>
          </a:p>
          <a:p>
            <a:r>
              <a:rPr lang="de-AT" altLang="de-DE" dirty="0">
                <a:hlinkClick r:id="rId2"/>
              </a:rPr>
              <a:t>https://hablamossle.com/paraprofesdeele/oyes-dices/</a:t>
            </a:r>
            <a:endParaRPr lang="de-AT" altLang="de-DE" dirty="0"/>
          </a:p>
          <a:p>
            <a:endParaRPr lang="de-AT" altLang="de-DE" dirty="0"/>
          </a:p>
        </p:txBody>
      </p:sp>
      <p:pic>
        <p:nvPicPr>
          <p:cNvPr id="10244" name="Picture 4" descr="http://2.bp.blogspot.com/_O5h-xhA9b2s/Sp6OHUTomMI/AAAAAAAABRg/Z81EydGSsaE/s400/bp9.gif"/>
          <p:cNvPicPr>
            <a:picLocks noChangeAspect="1" noChangeArrowheads="1"/>
          </p:cNvPicPr>
          <p:nvPr/>
        </p:nvPicPr>
        <p:blipFill>
          <a:blip r:embed="rId3" cstate="print"/>
          <a:srcRect/>
          <a:stretch>
            <a:fillRect/>
          </a:stretch>
        </p:blipFill>
        <p:spPr bwMode="auto">
          <a:xfrm>
            <a:off x="5076825" y="4076700"/>
            <a:ext cx="3381375" cy="1752600"/>
          </a:xfrm>
          <a:prstGeom prst="rect">
            <a:avLst/>
          </a:prstGeom>
          <a:noFill/>
          <a:ln w="9525">
            <a:noFill/>
            <a:miter lim="800000"/>
            <a:headEnd/>
            <a:tailEnd/>
          </a:ln>
        </p:spPr>
      </p:pic>
      <p:graphicFrame>
        <p:nvGraphicFramePr>
          <p:cNvPr id="3" name="Tabelle 2"/>
          <p:cNvGraphicFramePr>
            <a:graphicFrameLocks noGrp="1"/>
          </p:cNvGraphicFramePr>
          <p:nvPr/>
        </p:nvGraphicFramePr>
        <p:xfrm>
          <a:off x="4859338" y="1557338"/>
          <a:ext cx="3598862" cy="2087560"/>
        </p:xfrm>
        <a:graphic>
          <a:graphicData uri="http://schemas.openxmlformats.org/drawingml/2006/table">
            <a:tbl>
              <a:tblPr firstRow="1" firstCol="1" bandRow="1">
                <a:tableStyleId>{5C22544A-7EE6-4342-B048-85BDC9FD1C3A}</a:tableStyleId>
              </a:tblPr>
              <a:tblGrid>
                <a:gridCol w="1586481">
                  <a:extLst>
                    <a:ext uri="{9D8B030D-6E8A-4147-A177-3AD203B41FA5}">
                      <a16:colId xmlns:a16="http://schemas.microsoft.com/office/drawing/2014/main" val="20000"/>
                    </a:ext>
                  </a:extLst>
                </a:gridCol>
                <a:gridCol w="2012381">
                  <a:extLst>
                    <a:ext uri="{9D8B030D-6E8A-4147-A177-3AD203B41FA5}">
                      <a16:colId xmlns:a16="http://schemas.microsoft.com/office/drawing/2014/main" val="20001"/>
                    </a:ext>
                  </a:extLst>
                </a:gridCol>
              </a:tblGrid>
              <a:tr h="417512">
                <a:tc>
                  <a:txBody>
                    <a:bodyPr/>
                    <a:lstStyle/>
                    <a:p>
                      <a:pPr>
                        <a:lnSpc>
                          <a:spcPct val="115000"/>
                        </a:lnSpc>
                        <a:spcAft>
                          <a:spcPts val="0"/>
                        </a:spcAft>
                      </a:pPr>
                      <a:r>
                        <a:rPr lang="de-AT" sz="1600">
                          <a:effectLst/>
                        </a:rPr>
                        <a:t>OYES</a:t>
                      </a:r>
                      <a:endParaRPr lang="de-AT" sz="1100">
                        <a:effectLst/>
                        <a:latin typeface="Calibri"/>
                        <a:ea typeface="Calibri"/>
                        <a:cs typeface="Times New Roman"/>
                      </a:endParaRPr>
                    </a:p>
                  </a:txBody>
                  <a:tcPr marL="68608" marR="68608" marT="0" marB="0"/>
                </a:tc>
                <a:tc>
                  <a:txBody>
                    <a:bodyPr/>
                    <a:lstStyle/>
                    <a:p>
                      <a:pPr>
                        <a:lnSpc>
                          <a:spcPct val="115000"/>
                        </a:lnSpc>
                        <a:spcAft>
                          <a:spcPts val="0"/>
                        </a:spcAft>
                      </a:pPr>
                      <a:r>
                        <a:rPr lang="de-AT" sz="1600">
                          <a:effectLst/>
                        </a:rPr>
                        <a:t>DICES</a:t>
                      </a:r>
                      <a:endParaRPr lang="de-AT" sz="1100">
                        <a:effectLst/>
                        <a:latin typeface="Calibri"/>
                        <a:ea typeface="Calibri"/>
                        <a:cs typeface="Times New Roman"/>
                      </a:endParaRPr>
                    </a:p>
                  </a:txBody>
                  <a:tcPr marL="68608" marR="68608" marT="0" marB="0"/>
                </a:tc>
                <a:extLst>
                  <a:ext uri="{0D108BD9-81ED-4DB2-BD59-A6C34878D82A}">
                    <a16:rowId xmlns:a16="http://schemas.microsoft.com/office/drawing/2014/main" val="10000"/>
                  </a:ext>
                </a:extLst>
              </a:tr>
              <a:tr h="417512">
                <a:tc>
                  <a:txBody>
                    <a:bodyPr/>
                    <a:lstStyle/>
                    <a:p>
                      <a:pPr>
                        <a:lnSpc>
                          <a:spcPct val="115000"/>
                        </a:lnSpc>
                        <a:spcAft>
                          <a:spcPts val="0"/>
                        </a:spcAft>
                      </a:pPr>
                      <a:r>
                        <a:rPr lang="de-AT" sz="1600">
                          <a:effectLst/>
                        </a:rPr>
                        <a:t>...</a:t>
                      </a:r>
                      <a:endParaRPr lang="de-AT" sz="1100">
                        <a:effectLst/>
                        <a:latin typeface="Calibri"/>
                        <a:ea typeface="Calibri"/>
                        <a:cs typeface="Times New Roman"/>
                      </a:endParaRPr>
                    </a:p>
                  </a:txBody>
                  <a:tcPr marL="68608" marR="68608" marT="0" marB="0"/>
                </a:tc>
                <a:tc>
                  <a:txBody>
                    <a:bodyPr/>
                    <a:lstStyle/>
                    <a:p>
                      <a:pPr>
                        <a:lnSpc>
                          <a:spcPct val="115000"/>
                        </a:lnSpc>
                        <a:spcAft>
                          <a:spcPts val="0"/>
                        </a:spcAft>
                      </a:pPr>
                      <a:r>
                        <a:rPr lang="de-AT" sz="1600">
                          <a:effectLst/>
                        </a:rPr>
                        <a:t>decir (yo)</a:t>
                      </a:r>
                      <a:endParaRPr lang="de-AT" sz="1100">
                        <a:effectLst/>
                        <a:latin typeface="Calibri"/>
                        <a:ea typeface="Calibri"/>
                        <a:cs typeface="Times New Roman"/>
                      </a:endParaRPr>
                    </a:p>
                  </a:txBody>
                  <a:tcPr marL="68608" marR="68608" marT="0" marB="0"/>
                </a:tc>
                <a:extLst>
                  <a:ext uri="{0D108BD9-81ED-4DB2-BD59-A6C34878D82A}">
                    <a16:rowId xmlns:a16="http://schemas.microsoft.com/office/drawing/2014/main" val="10001"/>
                  </a:ext>
                </a:extLst>
              </a:tr>
              <a:tr h="417512">
                <a:tc>
                  <a:txBody>
                    <a:bodyPr/>
                    <a:lstStyle/>
                    <a:p>
                      <a:pPr>
                        <a:lnSpc>
                          <a:spcPct val="115000"/>
                        </a:lnSpc>
                        <a:spcAft>
                          <a:spcPts val="0"/>
                        </a:spcAft>
                      </a:pPr>
                      <a:r>
                        <a:rPr lang="de-AT" sz="1600">
                          <a:effectLst/>
                        </a:rPr>
                        <a:t>se despierta</a:t>
                      </a:r>
                      <a:endParaRPr lang="de-AT" sz="1100">
                        <a:effectLst/>
                        <a:latin typeface="Calibri"/>
                        <a:ea typeface="Calibri"/>
                        <a:cs typeface="Times New Roman"/>
                      </a:endParaRPr>
                    </a:p>
                  </a:txBody>
                  <a:tcPr marL="68608" marR="68608" marT="0" marB="0"/>
                </a:tc>
                <a:tc>
                  <a:txBody>
                    <a:bodyPr/>
                    <a:lstStyle/>
                    <a:p>
                      <a:pPr>
                        <a:lnSpc>
                          <a:spcPct val="115000"/>
                        </a:lnSpc>
                        <a:spcAft>
                          <a:spcPts val="0"/>
                        </a:spcAft>
                      </a:pPr>
                      <a:r>
                        <a:rPr lang="de-AT" sz="1600">
                          <a:effectLst/>
                        </a:rPr>
                        <a:t>ser (yo)</a:t>
                      </a:r>
                      <a:endParaRPr lang="de-AT" sz="1100">
                        <a:effectLst/>
                        <a:latin typeface="Calibri"/>
                        <a:ea typeface="Calibri"/>
                        <a:cs typeface="Times New Roman"/>
                      </a:endParaRPr>
                    </a:p>
                  </a:txBody>
                  <a:tcPr marL="68608" marR="68608" marT="0" marB="0"/>
                </a:tc>
                <a:extLst>
                  <a:ext uri="{0D108BD9-81ED-4DB2-BD59-A6C34878D82A}">
                    <a16:rowId xmlns:a16="http://schemas.microsoft.com/office/drawing/2014/main" val="10002"/>
                  </a:ext>
                </a:extLst>
              </a:tr>
              <a:tr h="417512">
                <a:tc>
                  <a:txBody>
                    <a:bodyPr/>
                    <a:lstStyle/>
                    <a:p>
                      <a:pPr>
                        <a:lnSpc>
                          <a:spcPct val="115000"/>
                        </a:lnSpc>
                        <a:spcAft>
                          <a:spcPts val="0"/>
                        </a:spcAft>
                      </a:pPr>
                      <a:r>
                        <a:rPr lang="de-AT" sz="1600">
                          <a:effectLst/>
                        </a:rPr>
                        <a:t>estoy</a:t>
                      </a:r>
                      <a:endParaRPr lang="de-AT" sz="1100">
                        <a:effectLst/>
                        <a:latin typeface="Calibri"/>
                        <a:ea typeface="Calibri"/>
                        <a:cs typeface="Times New Roman"/>
                      </a:endParaRPr>
                    </a:p>
                  </a:txBody>
                  <a:tcPr marL="68608" marR="68608" marT="0" marB="0"/>
                </a:tc>
                <a:tc>
                  <a:txBody>
                    <a:bodyPr/>
                    <a:lstStyle/>
                    <a:p>
                      <a:pPr>
                        <a:lnSpc>
                          <a:spcPct val="115000"/>
                        </a:lnSpc>
                        <a:spcAft>
                          <a:spcPts val="0"/>
                        </a:spcAft>
                      </a:pPr>
                      <a:r>
                        <a:rPr lang="de-AT" sz="1600">
                          <a:effectLst/>
                        </a:rPr>
                        <a:t>pensar (él)</a:t>
                      </a:r>
                      <a:endParaRPr lang="de-AT" sz="1100">
                        <a:effectLst/>
                        <a:latin typeface="Calibri"/>
                        <a:ea typeface="Calibri"/>
                        <a:cs typeface="Times New Roman"/>
                      </a:endParaRPr>
                    </a:p>
                  </a:txBody>
                  <a:tcPr marL="68608" marR="68608" marT="0" marB="0"/>
                </a:tc>
                <a:extLst>
                  <a:ext uri="{0D108BD9-81ED-4DB2-BD59-A6C34878D82A}">
                    <a16:rowId xmlns:a16="http://schemas.microsoft.com/office/drawing/2014/main" val="10003"/>
                  </a:ext>
                </a:extLst>
              </a:tr>
              <a:tr h="417512">
                <a:tc>
                  <a:txBody>
                    <a:bodyPr/>
                    <a:lstStyle/>
                    <a:p>
                      <a:pPr>
                        <a:lnSpc>
                          <a:spcPct val="115000"/>
                        </a:lnSpc>
                        <a:spcAft>
                          <a:spcPts val="0"/>
                        </a:spcAft>
                      </a:pPr>
                      <a:r>
                        <a:rPr lang="de-AT" sz="1600">
                          <a:effectLst/>
                        </a:rPr>
                        <a:t>pueden</a:t>
                      </a:r>
                      <a:endParaRPr lang="de-AT" sz="1100">
                        <a:effectLst/>
                        <a:latin typeface="Calibri"/>
                        <a:ea typeface="Calibri"/>
                        <a:cs typeface="Times New Roman"/>
                      </a:endParaRPr>
                    </a:p>
                  </a:txBody>
                  <a:tcPr marL="68608" marR="68608" marT="0" marB="0"/>
                </a:tc>
                <a:tc>
                  <a:txBody>
                    <a:bodyPr/>
                    <a:lstStyle/>
                    <a:p>
                      <a:pPr>
                        <a:lnSpc>
                          <a:spcPct val="115000"/>
                        </a:lnSpc>
                        <a:spcAft>
                          <a:spcPts val="0"/>
                        </a:spcAft>
                      </a:pPr>
                      <a:r>
                        <a:rPr lang="de-AT" sz="1600" dirty="0" err="1">
                          <a:effectLst/>
                        </a:rPr>
                        <a:t>sentir</a:t>
                      </a:r>
                      <a:r>
                        <a:rPr lang="de-AT" sz="1600" dirty="0">
                          <a:effectLst/>
                        </a:rPr>
                        <a:t> (</a:t>
                      </a:r>
                      <a:r>
                        <a:rPr lang="de-AT" sz="1600" dirty="0" err="1">
                          <a:effectLst/>
                        </a:rPr>
                        <a:t>ellos</a:t>
                      </a:r>
                      <a:r>
                        <a:rPr lang="de-AT" sz="1600" dirty="0">
                          <a:effectLst/>
                        </a:rPr>
                        <a:t>)</a:t>
                      </a:r>
                      <a:endParaRPr lang="de-AT" sz="1100" dirty="0">
                        <a:effectLst/>
                        <a:latin typeface="Calibri"/>
                        <a:ea typeface="Calibri"/>
                        <a:cs typeface="Times New Roman"/>
                      </a:endParaRPr>
                    </a:p>
                  </a:txBody>
                  <a:tcPr marL="68608" marR="68608" marT="0" marB="0"/>
                </a:tc>
                <a:extLst>
                  <a:ext uri="{0D108BD9-81ED-4DB2-BD59-A6C34878D82A}">
                    <a16:rowId xmlns:a16="http://schemas.microsoft.com/office/drawing/2014/main" val="10004"/>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1">
            <a:extLst>
              <a:ext uri="{FF2B5EF4-FFF2-40B4-BE49-F238E27FC236}">
                <a16:creationId xmlns:a16="http://schemas.microsoft.com/office/drawing/2014/main" id="{78DCF78B-CEA2-C946-B3F9-E42E8AE6C5DD}"/>
              </a:ext>
            </a:extLst>
          </p:cNvPr>
          <p:cNvPicPr/>
          <p:nvPr/>
        </p:nvPicPr>
        <p:blipFill>
          <a:blip r:embed="rId2">
            <a:extLst>
              <a:ext uri="{28A0092B-C50C-407E-A947-70E740481C1C}">
                <a14:useLocalDpi xmlns:a14="http://schemas.microsoft.com/office/drawing/2010/main" val="0"/>
              </a:ext>
            </a:extLst>
          </a:blip>
          <a:stretch>
            <a:fillRect/>
          </a:stretch>
        </p:blipFill>
        <p:spPr>
          <a:xfrm>
            <a:off x="5221902" y="42545"/>
            <a:ext cx="3752215" cy="6815455"/>
          </a:xfrm>
          <a:prstGeom prst="rect">
            <a:avLst/>
          </a:prstGeom>
        </p:spPr>
      </p:pic>
      <p:pic>
        <p:nvPicPr>
          <p:cNvPr id="7" name="Imagen 6">
            <a:extLst>
              <a:ext uri="{FF2B5EF4-FFF2-40B4-BE49-F238E27FC236}">
                <a16:creationId xmlns:a16="http://schemas.microsoft.com/office/drawing/2014/main" id="{5A3760A0-DEEB-4247-AA7F-A2B1F098706F}"/>
              </a:ext>
            </a:extLst>
          </p:cNvPr>
          <p:cNvPicPr>
            <a:picLocks noChangeAspect="1"/>
          </p:cNvPicPr>
          <p:nvPr/>
        </p:nvPicPr>
        <p:blipFill>
          <a:blip r:embed="rId3"/>
          <a:stretch>
            <a:fillRect/>
          </a:stretch>
        </p:blipFill>
        <p:spPr>
          <a:xfrm>
            <a:off x="179512" y="21273"/>
            <a:ext cx="4613753" cy="6858000"/>
          </a:xfrm>
          <a:prstGeom prst="rect">
            <a:avLst/>
          </a:prstGeom>
        </p:spPr>
      </p:pic>
    </p:spTree>
    <p:extLst>
      <p:ext uri="{BB962C8B-B14F-4D97-AF65-F5344CB8AC3E}">
        <p14:creationId xmlns:p14="http://schemas.microsoft.com/office/powerpoint/2010/main" val="995961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2"/>
          <p:cNvSpPr>
            <a:spLocks noGrp="1"/>
          </p:cNvSpPr>
          <p:nvPr>
            <p:ph type="title"/>
          </p:nvPr>
        </p:nvSpPr>
        <p:spPr/>
        <p:txBody>
          <a:bodyPr/>
          <a:lstStyle/>
          <a:p>
            <a:r>
              <a:rPr lang="de-AT" altLang="de-DE" dirty="0"/>
              <a:t>La </a:t>
            </a:r>
            <a:r>
              <a:rPr lang="de-AT" altLang="de-DE" dirty="0" err="1"/>
              <a:t>mano</a:t>
            </a:r>
            <a:endParaRPr lang="de-AT" altLang="de-DE" dirty="0"/>
          </a:p>
        </p:txBody>
      </p:sp>
      <p:sp>
        <p:nvSpPr>
          <p:cNvPr id="12291" name="Inhaltsplatzhalter 3"/>
          <p:cNvSpPr>
            <a:spLocks noGrp="1"/>
          </p:cNvSpPr>
          <p:nvPr>
            <p:ph sz="half" idx="1"/>
          </p:nvPr>
        </p:nvSpPr>
        <p:spPr>
          <a:xfrm>
            <a:off x="457199" y="1600200"/>
            <a:ext cx="4906963" cy="4525963"/>
          </a:xfrm>
        </p:spPr>
        <p:txBody>
          <a:bodyPr>
            <a:normAutofit fontScale="92500" lnSpcReduction="20000"/>
          </a:bodyPr>
          <a:lstStyle/>
          <a:p>
            <a:r>
              <a:rPr lang="de-AT" altLang="de-DE" dirty="0" err="1"/>
              <a:t>Cada</a:t>
            </a:r>
            <a:r>
              <a:rPr lang="de-AT" altLang="de-DE" dirty="0"/>
              <a:t> </a:t>
            </a:r>
            <a:r>
              <a:rPr lang="de-AT" altLang="de-DE" dirty="0" err="1"/>
              <a:t>estudiante</a:t>
            </a:r>
            <a:r>
              <a:rPr lang="de-AT" altLang="de-DE" dirty="0"/>
              <a:t> </a:t>
            </a:r>
            <a:r>
              <a:rPr lang="de-AT" altLang="de-DE" dirty="0" err="1"/>
              <a:t>dibuja</a:t>
            </a:r>
            <a:r>
              <a:rPr lang="de-AT" altLang="de-DE" dirty="0"/>
              <a:t> la </a:t>
            </a:r>
            <a:r>
              <a:rPr lang="de-AT" altLang="de-DE" dirty="0" err="1"/>
              <a:t>silueta</a:t>
            </a:r>
            <a:r>
              <a:rPr lang="de-AT" altLang="de-DE" dirty="0"/>
              <a:t> de </a:t>
            </a:r>
            <a:r>
              <a:rPr lang="de-AT" altLang="de-DE" dirty="0" err="1"/>
              <a:t>su</a:t>
            </a:r>
            <a:r>
              <a:rPr lang="de-AT" altLang="de-DE" dirty="0"/>
              <a:t> </a:t>
            </a:r>
            <a:r>
              <a:rPr lang="de-AT" altLang="de-DE" dirty="0" err="1"/>
              <a:t>mano</a:t>
            </a:r>
            <a:r>
              <a:rPr lang="de-AT" altLang="de-DE" dirty="0"/>
              <a:t>.</a:t>
            </a:r>
          </a:p>
          <a:p>
            <a:r>
              <a:rPr lang="de-AT" altLang="de-DE" dirty="0"/>
              <a:t>En </a:t>
            </a:r>
            <a:r>
              <a:rPr lang="de-AT" altLang="de-DE" dirty="0" err="1"/>
              <a:t>cada</a:t>
            </a:r>
            <a:r>
              <a:rPr lang="de-AT" altLang="de-DE" dirty="0"/>
              <a:t> </a:t>
            </a:r>
            <a:r>
              <a:rPr lang="de-AT" altLang="de-DE" dirty="0" err="1"/>
              <a:t>dedo</a:t>
            </a:r>
            <a:r>
              <a:rPr lang="de-AT" altLang="de-DE" dirty="0"/>
              <a:t> </a:t>
            </a:r>
            <a:r>
              <a:rPr lang="de-AT" altLang="de-DE" dirty="0" err="1"/>
              <a:t>escribe</a:t>
            </a:r>
            <a:r>
              <a:rPr lang="de-AT" altLang="de-DE" dirty="0"/>
              <a:t> las 5 </a:t>
            </a:r>
            <a:r>
              <a:rPr lang="de-AT" altLang="de-DE" dirty="0" err="1"/>
              <a:t>fechas</a:t>
            </a:r>
            <a:r>
              <a:rPr lang="de-AT" altLang="de-DE" dirty="0"/>
              <a:t> </a:t>
            </a:r>
            <a:r>
              <a:rPr lang="de-AT" altLang="de-DE" dirty="0" err="1"/>
              <a:t>más</a:t>
            </a:r>
            <a:r>
              <a:rPr lang="de-AT" altLang="de-DE" dirty="0"/>
              <a:t> </a:t>
            </a:r>
            <a:r>
              <a:rPr lang="de-AT" altLang="de-DE" dirty="0" err="1"/>
              <a:t>importantes</a:t>
            </a:r>
            <a:r>
              <a:rPr lang="de-AT" altLang="de-DE" dirty="0"/>
              <a:t> de </a:t>
            </a:r>
            <a:r>
              <a:rPr lang="de-AT" altLang="de-DE" dirty="0" err="1"/>
              <a:t>su</a:t>
            </a:r>
            <a:r>
              <a:rPr lang="de-AT" altLang="de-DE" dirty="0"/>
              <a:t> </a:t>
            </a:r>
            <a:r>
              <a:rPr lang="de-AT" altLang="de-DE" dirty="0" err="1"/>
              <a:t>vida</a:t>
            </a:r>
            <a:r>
              <a:rPr lang="de-AT" altLang="de-DE" dirty="0"/>
              <a:t>.</a:t>
            </a:r>
          </a:p>
          <a:p>
            <a:r>
              <a:rPr lang="de-AT" altLang="de-DE" dirty="0"/>
              <a:t>En </a:t>
            </a:r>
            <a:r>
              <a:rPr lang="de-AT" altLang="de-DE" dirty="0" err="1"/>
              <a:t>parejas</a:t>
            </a:r>
            <a:r>
              <a:rPr lang="de-AT" altLang="de-DE" dirty="0"/>
              <a:t>, </a:t>
            </a:r>
            <a:r>
              <a:rPr lang="de-AT" altLang="de-DE" dirty="0" err="1"/>
              <a:t>cada</a:t>
            </a:r>
            <a:r>
              <a:rPr lang="de-AT" altLang="de-DE" dirty="0"/>
              <a:t> </a:t>
            </a:r>
            <a:r>
              <a:rPr lang="de-AT" altLang="de-DE" dirty="0" err="1"/>
              <a:t>estudiante</a:t>
            </a:r>
            <a:r>
              <a:rPr lang="de-AT" altLang="de-DE" dirty="0"/>
              <a:t> </a:t>
            </a:r>
            <a:r>
              <a:rPr lang="de-AT" altLang="de-DE" dirty="0" err="1"/>
              <a:t>tiene</a:t>
            </a:r>
            <a:r>
              <a:rPr lang="de-AT" altLang="de-DE" dirty="0"/>
              <a:t> </a:t>
            </a:r>
            <a:r>
              <a:rPr lang="de-AT" altLang="de-DE" dirty="0" err="1"/>
              <a:t>que</a:t>
            </a:r>
            <a:r>
              <a:rPr lang="de-AT" altLang="de-DE" dirty="0"/>
              <a:t> </a:t>
            </a:r>
            <a:r>
              <a:rPr lang="de-AT" altLang="de-DE" dirty="0" err="1"/>
              <a:t>adivinar</a:t>
            </a:r>
            <a:r>
              <a:rPr lang="de-AT" altLang="de-DE" dirty="0"/>
              <a:t> a </a:t>
            </a:r>
            <a:r>
              <a:rPr lang="de-AT" altLang="de-DE" dirty="0" err="1"/>
              <a:t>qué</a:t>
            </a:r>
            <a:r>
              <a:rPr lang="de-AT" altLang="de-DE" dirty="0"/>
              <a:t> </a:t>
            </a:r>
            <a:r>
              <a:rPr lang="de-AT" altLang="de-DE" dirty="0" err="1"/>
              <a:t>acontecimientos</a:t>
            </a:r>
            <a:r>
              <a:rPr lang="de-AT" altLang="de-DE" dirty="0"/>
              <a:t> </a:t>
            </a:r>
            <a:r>
              <a:rPr lang="de-AT" altLang="de-DE" dirty="0" err="1"/>
              <a:t>corresponden</a:t>
            </a:r>
            <a:r>
              <a:rPr lang="de-AT" altLang="de-DE" dirty="0"/>
              <a:t> las </a:t>
            </a:r>
            <a:r>
              <a:rPr lang="de-AT" altLang="de-DE" dirty="0" err="1"/>
              <a:t>fechas</a:t>
            </a:r>
            <a:r>
              <a:rPr lang="de-AT" altLang="de-DE" dirty="0"/>
              <a:t>. </a:t>
            </a:r>
          </a:p>
          <a:p>
            <a:r>
              <a:rPr lang="de-AT" altLang="de-DE" dirty="0" err="1"/>
              <a:t>Después</a:t>
            </a:r>
            <a:r>
              <a:rPr lang="de-AT" altLang="de-DE" dirty="0"/>
              <a:t>, en </a:t>
            </a:r>
            <a:r>
              <a:rPr lang="de-AT" altLang="de-DE" dirty="0" err="1"/>
              <a:t>grupos</a:t>
            </a:r>
            <a:r>
              <a:rPr lang="de-AT" altLang="de-DE" dirty="0"/>
              <a:t> de </a:t>
            </a:r>
            <a:r>
              <a:rPr lang="de-AT" altLang="de-DE" dirty="0" err="1"/>
              <a:t>cuatro</a:t>
            </a:r>
            <a:r>
              <a:rPr lang="de-AT" altLang="de-DE" dirty="0"/>
              <a:t>, </a:t>
            </a:r>
            <a:r>
              <a:rPr lang="de-AT" altLang="de-DE" dirty="0" err="1"/>
              <a:t>tiene</a:t>
            </a:r>
            <a:r>
              <a:rPr lang="de-AT" altLang="de-DE" dirty="0"/>
              <a:t> </a:t>
            </a:r>
            <a:r>
              <a:rPr lang="de-AT" altLang="de-DE" dirty="0" err="1"/>
              <a:t>que</a:t>
            </a:r>
            <a:r>
              <a:rPr lang="de-AT" altLang="de-DE" dirty="0"/>
              <a:t> </a:t>
            </a:r>
            <a:r>
              <a:rPr lang="de-AT" altLang="de-DE" dirty="0" err="1"/>
              <a:t>resumir</a:t>
            </a:r>
            <a:r>
              <a:rPr lang="de-AT" altLang="de-DE" dirty="0"/>
              <a:t> la </a:t>
            </a:r>
            <a:r>
              <a:rPr lang="de-AT" altLang="de-DE" dirty="0" err="1"/>
              <a:t>biografía</a:t>
            </a:r>
            <a:r>
              <a:rPr lang="de-AT" altLang="de-DE" dirty="0"/>
              <a:t> de </a:t>
            </a:r>
            <a:r>
              <a:rPr lang="de-AT" altLang="de-DE" dirty="0" err="1"/>
              <a:t>su</a:t>
            </a:r>
            <a:r>
              <a:rPr lang="de-AT" altLang="de-DE" dirty="0"/>
              <a:t> </a:t>
            </a:r>
            <a:r>
              <a:rPr lang="de-AT" altLang="de-DE" dirty="0" err="1"/>
              <a:t>compañero</a:t>
            </a:r>
            <a:r>
              <a:rPr lang="de-AT" altLang="de-DE" dirty="0"/>
              <a:t>/a </a:t>
            </a:r>
            <a:r>
              <a:rPr lang="de-AT" altLang="de-DE" dirty="0" err="1"/>
              <a:t>usando</a:t>
            </a:r>
            <a:r>
              <a:rPr lang="de-AT" altLang="de-DE" dirty="0"/>
              <a:t> </a:t>
            </a:r>
            <a:r>
              <a:rPr lang="de-AT" altLang="de-DE" dirty="0" err="1"/>
              <a:t>el</a:t>
            </a:r>
            <a:r>
              <a:rPr lang="de-AT" altLang="de-DE" dirty="0"/>
              <a:t> INDEFINIDO</a:t>
            </a:r>
          </a:p>
        </p:txBody>
      </p:sp>
      <p:pic>
        <p:nvPicPr>
          <p:cNvPr id="5" name="Grafik 4">
            <a:extLst>
              <a:ext uri="{FF2B5EF4-FFF2-40B4-BE49-F238E27FC236}">
                <a16:creationId xmlns:a16="http://schemas.microsoft.com/office/drawing/2014/main" id="{F40834BE-65F7-4214-8F49-42B73068E9D7}"/>
              </a:ext>
            </a:extLst>
          </p:cNvPr>
          <p:cNvPicPr>
            <a:picLocks noChangeAspect="1"/>
          </p:cNvPicPr>
          <p:nvPr/>
        </p:nvPicPr>
        <p:blipFill>
          <a:blip r:embed="rId2">
            <a:duotone>
              <a:prstClr val="black"/>
              <a:srgbClr val="D9C3A5">
                <a:tint val="50000"/>
                <a:satMod val="180000"/>
              </a:srgbClr>
            </a:duotone>
          </a:blip>
          <a:stretch>
            <a:fillRect/>
          </a:stretch>
        </p:blipFill>
        <p:spPr>
          <a:xfrm>
            <a:off x="5649697" y="1772816"/>
            <a:ext cx="3037103" cy="3507854"/>
          </a:xfrm>
          <a:prstGeom prst="rect">
            <a:avLst/>
          </a:prstGeom>
        </p:spPr>
      </p:pic>
    </p:spTree>
    <p:extLst>
      <p:ext uri="{BB962C8B-B14F-4D97-AF65-F5344CB8AC3E}">
        <p14:creationId xmlns:p14="http://schemas.microsoft.com/office/powerpoint/2010/main" val="1349035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7AF09F-D9F5-2D48-840A-2185C272313B}"/>
              </a:ext>
            </a:extLst>
          </p:cNvPr>
          <p:cNvSpPr>
            <a:spLocks noGrp="1"/>
          </p:cNvSpPr>
          <p:nvPr>
            <p:ph type="title"/>
          </p:nvPr>
        </p:nvSpPr>
        <p:spPr/>
        <p:txBody>
          <a:bodyPr/>
          <a:lstStyle/>
          <a:p>
            <a:r>
              <a:rPr lang="es-ES" dirty="0"/>
              <a:t>¡Bingo!</a:t>
            </a:r>
          </a:p>
        </p:txBody>
      </p:sp>
      <p:sp>
        <p:nvSpPr>
          <p:cNvPr id="3" name="Marcador de contenido 2">
            <a:extLst>
              <a:ext uri="{FF2B5EF4-FFF2-40B4-BE49-F238E27FC236}">
                <a16:creationId xmlns:a16="http://schemas.microsoft.com/office/drawing/2014/main" id="{CBD31644-BE0F-2944-946E-6B984D07D752}"/>
              </a:ext>
            </a:extLst>
          </p:cNvPr>
          <p:cNvSpPr>
            <a:spLocks noGrp="1"/>
          </p:cNvSpPr>
          <p:nvPr>
            <p:ph idx="1"/>
          </p:nvPr>
        </p:nvSpPr>
        <p:spPr/>
        <p:txBody>
          <a:bodyPr/>
          <a:lstStyle/>
          <a:p>
            <a:endParaRPr lang="es-ES" dirty="0"/>
          </a:p>
          <a:p>
            <a:endParaRPr lang="es-ES" dirty="0"/>
          </a:p>
        </p:txBody>
      </p:sp>
      <p:graphicFrame>
        <p:nvGraphicFramePr>
          <p:cNvPr id="4" name="Tabla 3">
            <a:extLst>
              <a:ext uri="{FF2B5EF4-FFF2-40B4-BE49-F238E27FC236}">
                <a16:creationId xmlns:a16="http://schemas.microsoft.com/office/drawing/2014/main" id="{111DC759-9A22-C44F-A759-C4A2680071F2}"/>
              </a:ext>
            </a:extLst>
          </p:cNvPr>
          <p:cNvGraphicFramePr>
            <a:graphicFrameLocks noGrp="1"/>
          </p:cNvGraphicFramePr>
          <p:nvPr>
            <p:extLst>
              <p:ext uri="{D42A27DB-BD31-4B8C-83A1-F6EECF244321}">
                <p14:modId xmlns:p14="http://schemas.microsoft.com/office/powerpoint/2010/main" val="2799569034"/>
              </p:ext>
            </p:extLst>
          </p:nvPr>
        </p:nvGraphicFramePr>
        <p:xfrm>
          <a:off x="827584" y="1772816"/>
          <a:ext cx="7560840" cy="3528392"/>
        </p:xfrm>
        <a:graphic>
          <a:graphicData uri="http://schemas.openxmlformats.org/drawingml/2006/table">
            <a:tbl>
              <a:tblPr firstRow="1" bandRow="1">
                <a:tableStyleId>{16D9F66E-5EB9-4882-86FB-DCBF35E3C3E4}</a:tableStyleId>
              </a:tblPr>
              <a:tblGrid>
                <a:gridCol w="1890210">
                  <a:extLst>
                    <a:ext uri="{9D8B030D-6E8A-4147-A177-3AD203B41FA5}">
                      <a16:colId xmlns:a16="http://schemas.microsoft.com/office/drawing/2014/main" val="4242787529"/>
                    </a:ext>
                  </a:extLst>
                </a:gridCol>
                <a:gridCol w="1854206">
                  <a:extLst>
                    <a:ext uri="{9D8B030D-6E8A-4147-A177-3AD203B41FA5}">
                      <a16:colId xmlns:a16="http://schemas.microsoft.com/office/drawing/2014/main" val="1000109682"/>
                    </a:ext>
                  </a:extLst>
                </a:gridCol>
                <a:gridCol w="1656184">
                  <a:extLst>
                    <a:ext uri="{9D8B030D-6E8A-4147-A177-3AD203B41FA5}">
                      <a16:colId xmlns:a16="http://schemas.microsoft.com/office/drawing/2014/main" val="4088427633"/>
                    </a:ext>
                  </a:extLst>
                </a:gridCol>
                <a:gridCol w="2160240">
                  <a:extLst>
                    <a:ext uri="{9D8B030D-6E8A-4147-A177-3AD203B41FA5}">
                      <a16:colId xmlns:a16="http://schemas.microsoft.com/office/drawing/2014/main" val="368040149"/>
                    </a:ext>
                  </a:extLst>
                </a:gridCol>
              </a:tblGrid>
              <a:tr h="1764196">
                <a:tc>
                  <a:txBody>
                    <a:bodyPr/>
                    <a:lstStyle/>
                    <a:p>
                      <a:r>
                        <a:rPr lang="es-ES" sz="2400" b="0" dirty="0"/>
                        <a:t>Contraste indefinido-imperfecto</a:t>
                      </a:r>
                    </a:p>
                  </a:txBody>
                  <a:tcPr/>
                </a:tc>
                <a:tc>
                  <a:txBody>
                    <a:bodyPr/>
                    <a:lstStyle/>
                    <a:p>
                      <a:r>
                        <a:rPr lang="es-ES" sz="2400" b="0" dirty="0"/>
                        <a:t>Ser y estar</a:t>
                      </a:r>
                    </a:p>
                  </a:txBody>
                  <a:tcPr/>
                </a:tc>
                <a:tc>
                  <a:txBody>
                    <a:bodyPr/>
                    <a:lstStyle/>
                    <a:p>
                      <a:r>
                        <a:rPr lang="es-ES" sz="2400" b="0" dirty="0"/>
                        <a:t>Pronombres de OD y OI</a:t>
                      </a:r>
                    </a:p>
                  </a:txBody>
                  <a:tcPr/>
                </a:tc>
                <a:tc>
                  <a:txBody>
                    <a:bodyPr/>
                    <a:lstStyle/>
                    <a:p>
                      <a:r>
                        <a:rPr lang="es-ES" sz="2400" b="0" dirty="0"/>
                        <a:t>Estilo indirecto</a:t>
                      </a:r>
                    </a:p>
                  </a:txBody>
                  <a:tcPr/>
                </a:tc>
                <a:extLst>
                  <a:ext uri="{0D108BD9-81ED-4DB2-BD59-A6C34878D82A}">
                    <a16:rowId xmlns:a16="http://schemas.microsoft.com/office/drawing/2014/main" val="2983590850"/>
                  </a:ext>
                </a:extLst>
              </a:tr>
              <a:tr h="1764196">
                <a:tc>
                  <a:txBody>
                    <a:bodyPr/>
                    <a:lstStyle/>
                    <a:p>
                      <a:r>
                        <a:rPr lang="es-ES" sz="2400" dirty="0"/>
                        <a:t>Contraste subjuntivo</a:t>
                      </a:r>
                    </a:p>
                    <a:p>
                      <a:r>
                        <a:rPr lang="es-ES" sz="2400" dirty="0"/>
                        <a:t>indicativo</a:t>
                      </a:r>
                    </a:p>
                    <a:p>
                      <a:r>
                        <a:rPr lang="es-ES" sz="2400" dirty="0"/>
                        <a:t>infinitivo</a:t>
                      </a:r>
                    </a:p>
                  </a:txBody>
                  <a:tcPr/>
                </a:tc>
                <a:tc>
                  <a:txBody>
                    <a:bodyPr/>
                    <a:lstStyle/>
                    <a:p>
                      <a:r>
                        <a:rPr lang="es-ES" sz="2400" dirty="0"/>
                        <a:t>Vocabulario problemático</a:t>
                      </a:r>
                    </a:p>
                    <a:p>
                      <a:r>
                        <a:rPr lang="es-ES" sz="2400" dirty="0"/>
                        <a:t>Falsos amigos</a:t>
                      </a:r>
                    </a:p>
                  </a:txBody>
                  <a:tcPr/>
                </a:tc>
                <a:tc>
                  <a:txBody>
                    <a:bodyPr/>
                    <a:lstStyle/>
                    <a:p>
                      <a:r>
                        <a:rPr lang="es-ES" sz="2400" dirty="0"/>
                        <a:t>Cómo practicar los verbos irregulares</a:t>
                      </a:r>
                    </a:p>
                  </a:txBody>
                  <a:tcPr/>
                </a:tc>
                <a:tc>
                  <a:txBody>
                    <a:bodyPr/>
                    <a:lstStyle/>
                    <a:p>
                      <a:r>
                        <a:rPr lang="es-ES" sz="2400" dirty="0"/>
                        <a:t>Usos preposicionales</a:t>
                      </a:r>
                    </a:p>
                  </a:txBody>
                  <a:tcPr/>
                </a:tc>
                <a:extLst>
                  <a:ext uri="{0D108BD9-81ED-4DB2-BD59-A6C34878D82A}">
                    <a16:rowId xmlns:a16="http://schemas.microsoft.com/office/drawing/2014/main" val="3450673768"/>
                  </a:ext>
                </a:extLst>
              </a:tr>
            </a:tbl>
          </a:graphicData>
        </a:graphic>
      </p:graphicFrame>
    </p:spTree>
    <p:extLst>
      <p:ext uri="{BB962C8B-B14F-4D97-AF65-F5344CB8AC3E}">
        <p14:creationId xmlns:p14="http://schemas.microsoft.com/office/powerpoint/2010/main" val="15090686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2"/>
          <p:cNvSpPr>
            <a:spLocks noGrp="1"/>
          </p:cNvSpPr>
          <p:nvPr>
            <p:ph type="title"/>
          </p:nvPr>
        </p:nvSpPr>
        <p:spPr/>
        <p:txBody>
          <a:bodyPr/>
          <a:lstStyle/>
          <a:p>
            <a:r>
              <a:rPr lang="de-AT" altLang="de-DE" dirty="0"/>
              <a:t>La </a:t>
            </a:r>
            <a:r>
              <a:rPr lang="de-AT" altLang="de-DE" dirty="0" err="1"/>
              <a:t>mano</a:t>
            </a:r>
            <a:r>
              <a:rPr lang="de-AT" altLang="de-DE" dirty="0"/>
              <a:t> (II)</a:t>
            </a:r>
          </a:p>
        </p:txBody>
      </p:sp>
      <p:sp>
        <p:nvSpPr>
          <p:cNvPr id="12291" name="Inhaltsplatzhalter 3"/>
          <p:cNvSpPr>
            <a:spLocks noGrp="1"/>
          </p:cNvSpPr>
          <p:nvPr>
            <p:ph sz="half" idx="1"/>
          </p:nvPr>
        </p:nvSpPr>
        <p:spPr>
          <a:xfrm>
            <a:off x="457199" y="1600200"/>
            <a:ext cx="5192498" cy="4525963"/>
          </a:xfrm>
        </p:spPr>
        <p:txBody>
          <a:bodyPr>
            <a:normAutofit lnSpcReduction="10000"/>
          </a:bodyPr>
          <a:lstStyle/>
          <a:p>
            <a:r>
              <a:rPr lang="de-AT" altLang="de-DE" dirty="0" err="1"/>
              <a:t>Asignamos</a:t>
            </a:r>
            <a:r>
              <a:rPr lang="de-AT" altLang="de-DE" dirty="0"/>
              <a:t> a </a:t>
            </a:r>
            <a:r>
              <a:rPr lang="de-AT" altLang="de-DE" dirty="0" err="1"/>
              <a:t>cada</a:t>
            </a:r>
            <a:r>
              <a:rPr lang="de-AT" altLang="de-DE" dirty="0"/>
              <a:t> </a:t>
            </a:r>
            <a:r>
              <a:rPr lang="de-AT" altLang="de-DE" dirty="0" err="1"/>
              <a:t>dedo</a:t>
            </a:r>
            <a:r>
              <a:rPr lang="de-AT" altLang="de-DE" dirty="0"/>
              <a:t> </a:t>
            </a:r>
            <a:r>
              <a:rPr lang="de-AT" altLang="de-DE" dirty="0" err="1"/>
              <a:t>un</a:t>
            </a:r>
            <a:r>
              <a:rPr lang="de-AT" altLang="de-DE" dirty="0"/>
              <a:t> </a:t>
            </a:r>
            <a:r>
              <a:rPr lang="de-AT" altLang="de-DE" dirty="0" err="1"/>
              <a:t>acontecimiento</a:t>
            </a:r>
            <a:r>
              <a:rPr lang="de-AT" altLang="de-DE" dirty="0"/>
              <a:t> </a:t>
            </a:r>
            <a:r>
              <a:rPr lang="de-AT" altLang="de-DE" dirty="0" err="1"/>
              <a:t>importante</a:t>
            </a:r>
            <a:r>
              <a:rPr lang="de-AT" altLang="de-DE" dirty="0"/>
              <a:t>: </a:t>
            </a:r>
          </a:p>
          <a:p>
            <a:pPr lvl="1"/>
            <a:r>
              <a:rPr lang="de-AT" altLang="de-DE" dirty="0" err="1"/>
              <a:t>Meñique</a:t>
            </a:r>
            <a:r>
              <a:rPr lang="de-AT" altLang="de-DE" dirty="0"/>
              <a:t>: </a:t>
            </a:r>
            <a:r>
              <a:rPr lang="de-AT" altLang="de-DE" dirty="0" err="1"/>
              <a:t>fecha</a:t>
            </a:r>
            <a:r>
              <a:rPr lang="de-AT" altLang="de-DE" dirty="0"/>
              <a:t> de </a:t>
            </a:r>
            <a:r>
              <a:rPr lang="de-AT" altLang="de-DE" dirty="0" err="1"/>
              <a:t>nacimiento</a:t>
            </a:r>
            <a:endParaRPr lang="de-AT" altLang="de-DE" dirty="0"/>
          </a:p>
          <a:p>
            <a:pPr lvl="1"/>
            <a:r>
              <a:rPr lang="de-AT" altLang="de-DE" dirty="0" err="1"/>
              <a:t>Anular</a:t>
            </a:r>
            <a:r>
              <a:rPr lang="de-AT" altLang="de-DE" dirty="0"/>
              <a:t>: </a:t>
            </a:r>
            <a:r>
              <a:rPr lang="de-AT" altLang="de-DE" dirty="0" err="1"/>
              <a:t>Fecha</a:t>
            </a:r>
            <a:r>
              <a:rPr lang="de-AT" altLang="de-DE" dirty="0"/>
              <a:t> </a:t>
            </a:r>
            <a:r>
              <a:rPr lang="de-AT" altLang="de-DE" dirty="0" err="1"/>
              <a:t>importante</a:t>
            </a:r>
            <a:r>
              <a:rPr lang="de-AT" altLang="de-DE" dirty="0"/>
              <a:t> </a:t>
            </a:r>
            <a:r>
              <a:rPr lang="de-AT" altLang="de-DE" dirty="0" err="1"/>
              <a:t>relacionada</a:t>
            </a:r>
            <a:r>
              <a:rPr lang="de-AT" altLang="de-DE" dirty="0"/>
              <a:t> </a:t>
            </a:r>
            <a:r>
              <a:rPr lang="de-AT" altLang="de-DE" dirty="0" err="1"/>
              <a:t>con</a:t>
            </a:r>
            <a:r>
              <a:rPr lang="de-AT" altLang="de-DE" dirty="0"/>
              <a:t> la </a:t>
            </a:r>
            <a:r>
              <a:rPr lang="de-AT" altLang="de-DE" dirty="0" err="1"/>
              <a:t>vida</a:t>
            </a:r>
            <a:r>
              <a:rPr lang="de-AT" altLang="de-DE" dirty="0"/>
              <a:t> </a:t>
            </a:r>
            <a:r>
              <a:rPr lang="de-AT" altLang="de-DE" dirty="0" err="1"/>
              <a:t>profesional</a:t>
            </a:r>
            <a:endParaRPr lang="de-AT" altLang="de-DE" dirty="0"/>
          </a:p>
          <a:p>
            <a:pPr lvl="1"/>
            <a:r>
              <a:rPr lang="de-AT" altLang="de-DE" dirty="0" err="1"/>
              <a:t>Corazón</a:t>
            </a:r>
            <a:r>
              <a:rPr lang="de-AT" altLang="de-DE" dirty="0"/>
              <a:t>: </a:t>
            </a:r>
            <a:r>
              <a:rPr lang="de-AT" altLang="de-DE" dirty="0" err="1"/>
              <a:t>Fecha</a:t>
            </a:r>
            <a:r>
              <a:rPr lang="de-AT" altLang="de-DE" dirty="0"/>
              <a:t> </a:t>
            </a:r>
            <a:r>
              <a:rPr lang="de-AT" altLang="de-DE" dirty="0" err="1"/>
              <a:t>importante</a:t>
            </a:r>
            <a:r>
              <a:rPr lang="de-AT" altLang="de-DE" dirty="0"/>
              <a:t> </a:t>
            </a:r>
            <a:r>
              <a:rPr lang="de-AT" altLang="de-DE" dirty="0" err="1"/>
              <a:t>relacionada</a:t>
            </a:r>
            <a:r>
              <a:rPr lang="de-AT" altLang="de-DE" dirty="0"/>
              <a:t> </a:t>
            </a:r>
            <a:r>
              <a:rPr lang="de-AT" altLang="de-DE" dirty="0" err="1"/>
              <a:t>con</a:t>
            </a:r>
            <a:r>
              <a:rPr lang="de-AT" altLang="de-DE" dirty="0"/>
              <a:t> la </a:t>
            </a:r>
            <a:r>
              <a:rPr lang="de-AT" altLang="de-DE" dirty="0" err="1"/>
              <a:t>vida</a:t>
            </a:r>
            <a:r>
              <a:rPr lang="de-AT" altLang="de-DE" dirty="0"/>
              <a:t> sentimental</a:t>
            </a:r>
          </a:p>
          <a:p>
            <a:pPr lvl="1"/>
            <a:r>
              <a:rPr lang="de-AT" altLang="de-DE" dirty="0" err="1"/>
              <a:t>Índice</a:t>
            </a:r>
            <a:r>
              <a:rPr lang="de-AT" altLang="de-DE" dirty="0"/>
              <a:t>: </a:t>
            </a:r>
            <a:r>
              <a:rPr lang="de-AT" altLang="de-DE" dirty="0" err="1"/>
              <a:t>Fecha</a:t>
            </a:r>
            <a:r>
              <a:rPr lang="de-AT" altLang="de-DE" dirty="0"/>
              <a:t> </a:t>
            </a:r>
            <a:r>
              <a:rPr lang="de-AT" altLang="de-DE" dirty="0" err="1"/>
              <a:t>importante</a:t>
            </a:r>
            <a:r>
              <a:rPr lang="de-AT" altLang="de-DE" dirty="0"/>
              <a:t> </a:t>
            </a:r>
            <a:r>
              <a:rPr lang="de-AT" altLang="de-DE" dirty="0" err="1"/>
              <a:t>relacionada</a:t>
            </a:r>
            <a:r>
              <a:rPr lang="de-AT" altLang="de-DE" dirty="0"/>
              <a:t> </a:t>
            </a:r>
            <a:r>
              <a:rPr lang="de-AT" altLang="de-DE" dirty="0" err="1"/>
              <a:t>con</a:t>
            </a:r>
            <a:r>
              <a:rPr lang="de-AT" altLang="de-DE" dirty="0"/>
              <a:t> la </a:t>
            </a:r>
            <a:r>
              <a:rPr lang="de-AT" altLang="de-DE" dirty="0" err="1"/>
              <a:t>familia</a:t>
            </a:r>
            <a:r>
              <a:rPr lang="de-AT" altLang="de-DE" dirty="0"/>
              <a:t>. </a:t>
            </a:r>
          </a:p>
          <a:p>
            <a:pPr lvl="1"/>
            <a:r>
              <a:rPr lang="de-AT" altLang="de-DE" dirty="0" err="1"/>
              <a:t>Pulgar</a:t>
            </a:r>
            <a:r>
              <a:rPr lang="de-AT" altLang="de-DE" dirty="0"/>
              <a:t>: </a:t>
            </a:r>
            <a:r>
              <a:rPr lang="de-AT" altLang="de-DE" dirty="0" err="1"/>
              <a:t>Tres</a:t>
            </a:r>
            <a:r>
              <a:rPr lang="de-AT" altLang="de-DE" dirty="0"/>
              <a:t> </a:t>
            </a:r>
            <a:r>
              <a:rPr lang="de-AT" altLang="de-DE" dirty="0" err="1"/>
              <a:t>palabras</a:t>
            </a:r>
            <a:r>
              <a:rPr lang="de-AT" altLang="de-DE" dirty="0"/>
              <a:t> </a:t>
            </a:r>
            <a:r>
              <a:rPr lang="de-AT" altLang="de-DE" dirty="0" err="1"/>
              <a:t>clave</a:t>
            </a:r>
            <a:endParaRPr lang="de-AT" altLang="de-DE" dirty="0"/>
          </a:p>
          <a:p>
            <a:endParaRPr lang="de-AT" altLang="de-DE" dirty="0"/>
          </a:p>
        </p:txBody>
      </p:sp>
      <p:pic>
        <p:nvPicPr>
          <p:cNvPr id="5" name="Grafik 4">
            <a:extLst>
              <a:ext uri="{FF2B5EF4-FFF2-40B4-BE49-F238E27FC236}">
                <a16:creationId xmlns:a16="http://schemas.microsoft.com/office/drawing/2014/main" id="{F40834BE-65F7-4214-8F49-42B73068E9D7}"/>
              </a:ext>
            </a:extLst>
          </p:cNvPr>
          <p:cNvPicPr>
            <a:picLocks noChangeAspect="1"/>
          </p:cNvPicPr>
          <p:nvPr/>
        </p:nvPicPr>
        <p:blipFill>
          <a:blip r:embed="rId2">
            <a:duotone>
              <a:prstClr val="black"/>
              <a:srgbClr val="D9C3A5">
                <a:tint val="50000"/>
                <a:satMod val="180000"/>
              </a:srgbClr>
            </a:duotone>
          </a:blip>
          <a:stretch>
            <a:fillRect/>
          </a:stretch>
        </p:blipFill>
        <p:spPr>
          <a:xfrm>
            <a:off x="5649697" y="1772816"/>
            <a:ext cx="3037103" cy="3507854"/>
          </a:xfrm>
          <a:prstGeom prst="rect">
            <a:avLst/>
          </a:prstGeom>
        </p:spPr>
      </p:pic>
    </p:spTree>
    <p:extLst>
      <p:ext uri="{BB962C8B-B14F-4D97-AF65-F5344CB8AC3E}">
        <p14:creationId xmlns:p14="http://schemas.microsoft.com/office/powerpoint/2010/main" val="2010721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p:cNvSpPr>
            <a:spLocks noGrp="1"/>
          </p:cNvSpPr>
          <p:nvPr>
            <p:ph type="title"/>
          </p:nvPr>
        </p:nvSpPr>
        <p:spPr/>
        <p:txBody>
          <a:bodyPr/>
          <a:lstStyle/>
          <a:p>
            <a:pPr eaLnBrk="1" hangingPunct="1"/>
            <a:r>
              <a:rPr lang="es-BO" altLang="de-DE" dirty="0"/>
              <a:t>¿Cómo eran estos niños?</a:t>
            </a:r>
          </a:p>
        </p:txBody>
      </p:sp>
      <p:sp>
        <p:nvSpPr>
          <p:cNvPr id="3" name="Inhaltsplatzhalter 2"/>
          <p:cNvSpPr>
            <a:spLocks noGrp="1"/>
          </p:cNvSpPr>
          <p:nvPr>
            <p:ph idx="1"/>
          </p:nvPr>
        </p:nvSpPr>
        <p:spPr>
          <a:xfrm>
            <a:off x="457200" y="1600200"/>
            <a:ext cx="5043488" cy="4525963"/>
          </a:xfrm>
        </p:spPr>
        <p:txBody>
          <a:bodyPr rtlCol="0">
            <a:normAutofit fontScale="92500" lnSpcReduction="10000"/>
          </a:bodyPr>
          <a:lstStyle/>
          <a:p>
            <a:pPr eaLnBrk="1" fontAlgn="auto" hangingPunct="1">
              <a:spcAft>
                <a:spcPts val="0"/>
              </a:spcAft>
              <a:buFont typeface="Arial" pitchFamily="34" charset="0"/>
              <a:buChar char="•"/>
              <a:defRPr/>
            </a:pPr>
            <a:r>
              <a:rPr lang="de-DE" dirty="0" err="1"/>
              <a:t>Cada</a:t>
            </a:r>
            <a:r>
              <a:rPr lang="de-DE" dirty="0"/>
              <a:t> </a:t>
            </a:r>
            <a:r>
              <a:rPr lang="de-DE" dirty="0" err="1"/>
              <a:t>pareja</a:t>
            </a:r>
            <a:r>
              <a:rPr lang="de-DE" dirty="0"/>
              <a:t> </a:t>
            </a:r>
            <a:r>
              <a:rPr lang="de-DE" dirty="0" err="1"/>
              <a:t>recibe</a:t>
            </a:r>
            <a:r>
              <a:rPr lang="de-DE" dirty="0"/>
              <a:t> </a:t>
            </a:r>
            <a:r>
              <a:rPr lang="de-DE" dirty="0" err="1"/>
              <a:t>una</a:t>
            </a:r>
            <a:r>
              <a:rPr lang="de-DE" dirty="0"/>
              <a:t> </a:t>
            </a:r>
            <a:r>
              <a:rPr lang="de-DE" dirty="0" err="1"/>
              <a:t>fotografía</a:t>
            </a:r>
            <a:r>
              <a:rPr lang="de-DE" dirty="0"/>
              <a:t> de </a:t>
            </a:r>
            <a:r>
              <a:rPr lang="de-DE" dirty="0" err="1"/>
              <a:t>un</a:t>
            </a:r>
            <a:r>
              <a:rPr lang="de-DE" dirty="0"/>
              <a:t> </a:t>
            </a:r>
            <a:r>
              <a:rPr lang="de-DE" dirty="0" err="1"/>
              <a:t>niño</a:t>
            </a:r>
            <a:r>
              <a:rPr lang="de-DE" dirty="0"/>
              <a:t>. </a:t>
            </a:r>
          </a:p>
          <a:p>
            <a:pPr eaLnBrk="1" fontAlgn="auto" hangingPunct="1">
              <a:spcAft>
                <a:spcPts val="0"/>
              </a:spcAft>
              <a:buFont typeface="Arial" pitchFamily="34" charset="0"/>
              <a:buChar char="•"/>
              <a:defRPr/>
            </a:pPr>
            <a:r>
              <a:rPr lang="de-DE" dirty="0" err="1"/>
              <a:t>Tiene</a:t>
            </a:r>
            <a:r>
              <a:rPr lang="de-DE" dirty="0"/>
              <a:t> </a:t>
            </a:r>
            <a:r>
              <a:rPr lang="de-DE" dirty="0" err="1"/>
              <a:t>que</a:t>
            </a:r>
            <a:r>
              <a:rPr lang="de-DE" dirty="0"/>
              <a:t> </a:t>
            </a:r>
            <a:r>
              <a:rPr lang="de-DE" dirty="0" err="1"/>
              <a:t>redactar</a:t>
            </a:r>
            <a:r>
              <a:rPr lang="de-DE" dirty="0"/>
              <a:t> </a:t>
            </a:r>
            <a:r>
              <a:rPr lang="de-DE" dirty="0" err="1"/>
              <a:t>un</a:t>
            </a:r>
            <a:r>
              <a:rPr lang="de-DE" dirty="0"/>
              <a:t> </a:t>
            </a:r>
            <a:r>
              <a:rPr lang="de-DE" dirty="0" err="1"/>
              <a:t>pequeño</a:t>
            </a:r>
            <a:r>
              <a:rPr lang="de-DE" dirty="0"/>
              <a:t> </a:t>
            </a:r>
            <a:r>
              <a:rPr lang="de-DE" dirty="0" err="1"/>
              <a:t>texto</a:t>
            </a:r>
            <a:r>
              <a:rPr lang="de-DE" dirty="0"/>
              <a:t> </a:t>
            </a:r>
            <a:r>
              <a:rPr lang="de-DE" dirty="0" err="1"/>
              <a:t>contestando</a:t>
            </a:r>
            <a:r>
              <a:rPr lang="de-DE" dirty="0"/>
              <a:t> a </a:t>
            </a:r>
            <a:r>
              <a:rPr lang="de-DE" dirty="0" err="1"/>
              <a:t>estas</a:t>
            </a:r>
            <a:r>
              <a:rPr lang="de-DE" dirty="0"/>
              <a:t> </a:t>
            </a:r>
            <a:r>
              <a:rPr lang="de-DE" dirty="0" err="1"/>
              <a:t>preguntas</a:t>
            </a:r>
            <a:r>
              <a:rPr lang="de-DE" dirty="0"/>
              <a:t>: </a:t>
            </a:r>
          </a:p>
          <a:p>
            <a:pPr lvl="1" eaLnBrk="1" fontAlgn="auto" hangingPunct="1">
              <a:spcAft>
                <a:spcPts val="0"/>
              </a:spcAft>
              <a:buFont typeface="Arial" pitchFamily="34" charset="0"/>
              <a:buChar char="•"/>
              <a:defRPr/>
            </a:pPr>
            <a:r>
              <a:rPr lang="de-DE" dirty="0"/>
              <a:t>¿</a:t>
            </a:r>
            <a:r>
              <a:rPr lang="de-DE" dirty="0" err="1"/>
              <a:t>Cómo</a:t>
            </a:r>
            <a:r>
              <a:rPr lang="de-DE" dirty="0"/>
              <a:t> </a:t>
            </a:r>
            <a:r>
              <a:rPr lang="de-DE" dirty="0" err="1"/>
              <a:t>era</a:t>
            </a:r>
            <a:r>
              <a:rPr lang="de-DE" dirty="0"/>
              <a:t> </a:t>
            </a:r>
            <a:r>
              <a:rPr lang="de-DE" dirty="0" err="1"/>
              <a:t>su</a:t>
            </a:r>
            <a:r>
              <a:rPr lang="de-DE" dirty="0"/>
              <a:t> </a:t>
            </a:r>
            <a:r>
              <a:rPr lang="de-DE" dirty="0" err="1"/>
              <a:t>carácter</a:t>
            </a:r>
            <a:r>
              <a:rPr lang="de-DE" dirty="0"/>
              <a:t>?</a:t>
            </a:r>
          </a:p>
          <a:p>
            <a:pPr lvl="1" eaLnBrk="1" fontAlgn="auto" hangingPunct="1">
              <a:spcAft>
                <a:spcPts val="0"/>
              </a:spcAft>
              <a:buFont typeface="Arial" pitchFamily="34" charset="0"/>
              <a:buChar char="•"/>
              <a:defRPr/>
            </a:pPr>
            <a:r>
              <a:rPr lang="de-DE" dirty="0"/>
              <a:t>¿</a:t>
            </a:r>
            <a:r>
              <a:rPr lang="de-DE" dirty="0" err="1"/>
              <a:t>Qué</a:t>
            </a:r>
            <a:r>
              <a:rPr lang="de-DE" dirty="0"/>
              <a:t> </a:t>
            </a:r>
            <a:r>
              <a:rPr lang="de-DE" dirty="0" err="1"/>
              <a:t>quería</a:t>
            </a:r>
            <a:r>
              <a:rPr lang="de-DE" dirty="0"/>
              <a:t> </a:t>
            </a:r>
            <a:r>
              <a:rPr lang="de-DE" dirty="0" err="1"/>
              <a:t>ser</a:t>
            </a:r>
            <a:r>
              <a:rPr lang="de-DE" dirty="0"/>
              <a:t> de </a:t>
            </a:r>
            <a:r>
              <a:rPr lang="de-DE" dirty="0" err="1"/>
              <a:t>mayor</a:t>
            </a:r>
            <a:r>
              <a:rPr lang="de-DE" dirty="0"/>
              <a:t>?</a:t>
            </a:r>
          </a:p>
          <a:p>
            <a:pPr lvl="1" eaLnBrk="1" fontAlgn="auto" hangingPunct="1">
              <a:spcAft>
                <a:spcPts val="0"/>
              </a:spcAft>
              <a:buFont typeface="Arial" pitchFamily="34" charset="0"/>
              <a:buChar char="•"/>
              <a:defRPr/>
            </a:pPr>
            <a:r>
              <a:rPr lang="de-DE" dirty="0"/>
              <a:t>¿</a:t>
            </a:r>
            <a:r>
              <a:rPr lang="de-DE" dirty="0" err="1"/>
              <a:t>Qué</a:t>
            </a:r>
            <a:r>
              <a:rPr lang="de-DE" dirty="0"/>
              <a:t> le </a:t>
            </a:r>
            <a:r>
              <a:rPr lang="de-DE" dirty="0" err="1"/>
              <a:t>gustaba</a:t>
            </a:r>
            <a:r>
              <a:rPr lang="de-DE" dirty="0"/>
              <a:t>/ </a:t>
            </a:r>
            <a:r>
              <a:rPr lang="de-DE" dirty="0" err="1"/>
              <a:t>no</a:t>
            </a:r>
            <a:r>
              <a:rPr lang="de-DE" dirty="0"/>
              <a:t> le </a:t>
            </a:r>
            <a:r>
              <a:rPr lang="de-DE" dirty="0" err="1"/>
              <a:t>gustaba</a:t>
            </a:r>
            <a:r>
              <a:rPr lang="de-DE" dirty="0"/>
              <a:t>?</a:t>
            </a:r>
          </a:p>
          <a:p>
            <a:pPr lvl="1" eaLnBrk="1" fontAlgn="auto" hangingPunct="1">
              <a:spcAft>
                <a:spcPts val="0"/>
              </a:spcAft>
              <a:buFont typeface="Arial" pitchFamily="34" charset="0"/>
              <a:buChar char="•"/>
              <a:defRPr/>
            </a:pPr>
            <a:r>
              <a:rPr lang="de-DE" dirty="0"/>
              <a:t>¿</a:t>
            </a:r>
            <a:r>
              <a:rPr lang="de-DE" dirty="0" err="1"/>
              <a:t>Dónde</a:t>
            </a:r>
            <a:r>
              <a:rPr lang="de-DE" dirty="0"/>
              <a:t> </a:t>
            </a:r>
            <a:r>
              <a:rPr lang="de-DE" dirty="0" err="1"/>
              <a:t>vivía</a:t>
            </a:r>
            <a:r>
              <a:rPr lang="de-DE" dirty="0"/>
              <a:t>?</a:t>
            </a:r>
          </a:p>
        </p:txBody>
      </p:sp>
      <p:pic>
        <p:nvPicPr>
          <p:cNvPr id="13316" name="Picture 5"/>
          <p:cNvPicPr>
            <a:picLocks noChangeAspect="1" noChangeArrowheads="1"/>
          </p:cNvPicPr>
          <p:nvPr/>
        </p:nvPicPr>
        <p:blipFill>
          <a:blip r:embed="rId2" cstate="print"/>
          <a:srcRect/>
          <a:stretch>
            <a:fillRect/>
          </a:stretch>
        </p:blipFill>
        <p:spPr bwMode="auto">
          <a:xfrm>
            <a:off x="5724525" y="2636838"/>
            <a:ext cx="3228975" cy="3028950"/>
          </a:xfrm>
          <a:prstGeom prst="rect">
            <a:avLst/>
          </a:prstGeom>
          <a:noFill/>
          <a:ln w="9525">
            <a:noFill/>
            <a:miter lim="800000"/>
            <a:headEnd/>
            <a:tailEnd/>
          </a:ln>
        </p:spPr>
      </p:pic>
    </p:spTree>
    <p:extLst>
      <p:ext uri="{BB962C8B-B14F-4D97-AF65-F5344CB8AC3E}">
        <p14:creationId xmlns:p14="http://schemas.microsoft.com/office/powerpoint/2010/main" val="19612875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27984" y="274638"/>
            <a:ext cx="4258816" cy="1143000"/>
          </a:xfrm>
        </p:spPr>
        <p:txBody>
          <a:bodyPr anchor="ctr">
            <a:normAutofit/>
          </a:bodyPr>
          <a:lstStyle/>
          <a:p>
            <a:r>
              <a:rPr lang="de-DE" dirty="0"/>
              <a:t>Antes y </a:t>
            </a:r>
            <a:r>
              <a:rPr lang="de-DE" dirty="0" err="1"/>
              <a:t>ahora</a:t>
            </a:r>
            <a:endParaRPr lang="de-DE" dirty="0"/>
          </a:p>
        </p:txBody>
      </p:sp>
      <p:sp>
        <p:nvSpPr>
          <p:cNvPr id="10" name="Content Placeholder 3">
            <a:extLst>
              <a:ext uri="{FF2B5EF4-FFF2-40B4-BE49-F238E27FC236}">
                <a16:creationId xmlns:a16="http://schemas.microsoft.com/office/drawing/2014/main" id="{EB8A120C-8101-CCB2-E109-A261D5192117}"/>
              </a:ext>
            </a:extLst>
          </p:cNvPr>
          <p:cNvSpPr>
            <a:spLocks noGrp="1"/>
          </p:cNvSpPr>
          <p:nvPr>
            <p:ph sz="half" idx="2"/>
          </p:nvPr>
        </p:nvSpPr>
        <p:spPr>
          <a:xfrm>
            <a:off x="4648200" y="1600200"/>
            <a:ext cx="4038600" cy="4525963"/>
          </a:xfrm>
        </p:spPr>
        <p:txBody>
          <a:bodyPr>
            <a:normAutofit lnSpcReduction="10000"/>
          </a:bodyPr>
          <a:lstStyle/>
          <a:p>
            <a:r>
              <a:rPr lang="en-US" dirty="0" err="1"/>
              <a:t>Cada</a:t>
            </a:r>
            <a:r>
              <a:rPr lang="en-US" dirty="0"/>
              <a:t> pareja </a:t>
            </a:r>
            <a:r>
              <a:rPr lang="en-US" dirty="0" err="1"/>
              <a:t>recibe</a:t>
            </a:r>
            <a:r>
              <a:rPr lang="en-US" dirty="0"/>
              <a:t> dos </a:t>
            </a:r>
            <a:r>
              <a:rPr lang="en-US" dirty="0" err="1"/>
              <a:t>fotos</a:t>
            </a:r>
            <a:r>
              <a:rPr lang="en-US" dirty="0"/>
              <a:t>, una del </a:t>
            </a:r>
            <a:r>
              <a:rPr lang="en-US" dirty="0" err="1"/>
              <a:t>pasado</a:t>
            </a:r>
            <a:r>
              <a:rPr lang="en-US" dirty="0"/>
              <a:t> y </a:t>
            </a:r>
            <a:r>
              <a:rPr lang="en-US" dirty="0" err="1"/>
              <a:t>otra</a:t>
            </a:r>
            <a:r>
              <a:rPr lang="en-US" dirty="0"/>
              <a:t> </a:t>
            </a:r>
            <a:r>
              <a:rPr lang="en-US" dirty="0" err="1"/>
              <a:t>reciente</a:t>
            </a:r>
            <a:r>
              <a:rPr lang="en-US" dirty="0"/>
              <a:t> de un </a:t>
            </a:r>
            <a:r>
              <a:rPr lang="en-US" dirty="0" err="1"/>
              <a:t>personaje</a:t>
            </a:r>
            <a:r>
              <a:rPr lang="en-US" dirty="0"/>
              <a:t> </a:t>
            </a:r>
            <a:r>
              <a:rPr lang="en-US" dirty="0" err="1"/>
              <a:t>famoso</a:t>
            </a:r>
            <a:r>
              <a:rPr lang="en-US" dirty="0"/>
              <a:t>.</a:t>
            </a:r>
          </a:p>
          <a:p>
            <a:r>
              <a:rPr lang="en-US" dirty="0"/>
              <a:t>De forma oral </a:t>
            </a:r>
            <a:r>
              <a:rPr lang="en-US" dirty="0" err="1"/>
              <a:t>tienen</a:t>
            </a:r>
            <a:r>
              <a:rPr lang="en-US" dirty="0"/>
              <a:t> que </a:t>
            </a:r>
            <a:r>
              <a:rPr lang="en-US" dirty="0" err="1"/>
              <a:t>exponer</a:t>
            </a:r>
            <a:r>
              <a:rPr lang="en-US" dirty="0"/>
              <a:t> </a:t>
            </a:r>
            <a:r>
              <a:rPr lang="en-US" dirty="0" err="1"/>
              <a:t>tres</a:t>
            </a:r>
            <a:r>
              <a:rPr lang="en-US" dirty="0"/>
              <a:t> </a:t>
            </a:r>
            <a:r>
              <a:rPr lang="en-US" dirty="0" err="1"/>
              <a:t>contrastes</a:t>
            </a:r>
            <a:r>
              <a:rPr lang="en-US" dirty="0"/>
              <a:t> entre antes (</a:t>
            </a:r>
            <a:r>
              <a:rPr lang="en-US" dirty="0" err="1"/>
              <a:t>imperfecto</a:t>
            </a:r>
            <a:r>
              <a:rPr lang="en-US" dirty="0"/>
              <a:t>) y </a:t>
            </a:r>
            <a:r>
              <a:rPr lang="en-US" dirty="0" err="1"/>
              <a:t>ahora</a:t>
            </a:r>
            <a:r>
              <a:rPr lang="en-US" dirty="0"/>
              <a:t> (</a:t>
            </a:r>
            <a:r>
              <a:rPr lang="en-US" dirty="0" err="1"/>
              <a:t>presente</a:t>
            </a:r>
            <a:r>
              <a:rPr lang="en-US" dirty="0"/>
              <a:t>)  </a:t>
            </a:r>
          </a:p>
          <a:p>
            <a:r>
              <a:rPr lang="en-US" dirty="0" err="1"/>
              <a:t>Verbos</a:t>
            </a:r>
            <a:r>
              <a:rPr lang="en-US" dirty="0"/>
              <a:t> de </a:t>
            </a:r>
            <a:r>
              <a:rPr lang="en-US" dirty="0" err="1"/>
              <a:t>cambio</a:t>
            </a:r>
            <a:endParaRPr lang="en-US" dirty="0"/>
          </a:p>
        </p:txBody>
      </p:sp>
      <p:sp>
        <p:nvSpPr>
          <p:cNvPr id="4" name="Marcador de contenido 3">
            <a:extLst>
              <a:ext uri="{FF2B5EF4-FFF2-40B4-BE49-F238E27FC236}">
                <a16:creationId xmlns:a16="http://schemas.microsoft.com/office/drawing/2014/main" id="{8ED891D6-E87F-1A47-923A-37BE447E45F1}"/>
              </a:ext>
            </a:extLst>
          </p:cNvPr>
          <p:cNvSpPr>
            <a:spLocks noGrp="1"/>
          </p:cNvSpPr>
          <p:nvPr>
            <p:ph sz="half" idx="1"/>
          </p:nvPr>
        </p:nvSpPr>
        <p:spPr/>
        <p:txBody>
          <a:bodyPr>
            <a:normAutofit lnSpcReduction="10000"/>
          </a:bodyPr>
          <a:lstStyle/>
          <a:p>
            <a:endParaRPr lang="es-ES"/>
          </a:p>
        </p:txBody>
      </p:sp>
      <p:pic>
        <p:nvPicPr>
          <p:cNvPr id="5" name="Grafik 4">
            <a:extLst>
              <a:ext uri="{FF2B5EF4-FFF2-40B4-BE49-F238E27FC236}">
                <a16:creationId xmlns:a16="http://schemas.microsoft.com/office/drawing/2014/main" id="{8274C99E-49F7-047A-5C74-D3655A48B52D}"/>
              </a:ext>
            </a:extLst>
          </p:cNvPr>
          <p:cNvPicPr>
            <a:picLocks noChangeAspect="1"/>
          </p:cNvPicPr>
          <p:nvPr/>
        </p:nvPicPr>
        <p:blipFill>
          <a:blip r:embed="rId2"/>
          <a:stretch>
            <a:fillRect/>
          </a:stretch>
        </p:blipFill>
        <p:spPr>
          <a:xfrm>
            <a:off x="457200" y="151353"/>
            <a:ext cx="3660039" cy="6555293"/>
          </a:xfrm>
          <a:prstGeom prst="rect">
            <a:avLst/>
          </a:prstGeom>
        </p:spPr>
      </p:pic>
    </p:spTree>
    <p:extLst>
      <p:ext uri="{BB962C8B-B14F-4D97-AF65-F5344CB8AC3E}">
        <p14:creationId xmlns:p14="http://schemas.microsoft.com/office/powerpoint/2010/main" val="4200806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20E8CBF-B12D-C245-9FF6-29D156065D23}"/>
              </a:ext>
            </a:extLst>
          </p:cNvPr>
          <p:cNvSpPr>
            <a:spLocks noGrp="1"/>
          </p:cNvSpPr>
          <p:nvPr>
            <p:ph type="title"/>
          </p:nvPr>
        </p:nvSpPr>
        <p:spPr/>
        <p:txBody>
          <a:bodyPr/>
          <a:lstStyle/>
          <a:p>
            <a:endParaRPr lang="es-ES" dirty="0"/>
          </a:p>
        </p:txBody>
      </p:sp>
      <p:pic>
        <p:nvPicPr>
          <p:cNvPr id="4" name="Marcador de contenido 3">
            <a:extLst>
              <a:ext uri="{FF2B5EF4-FFF2-40B4-BE49-F238E27FC236}">
                <a16:creationId xmlns:a16="http://schemas.microsoft.com/office/drawing/2014/main" id="{933127BE-A05D-9A45-8345-44E7F580B2E1}"/>
              </a:ext>
            </a:extLst>
          </p:cNvPr>
          <p:cNvPicPr>
            <a:picLocks noGrp="1" noChangeAspect="1"/>
          </p:cNvPicPr>
          <p:nvPr>
            <p:ph idx="1"/>
          </p:nvPr>
        </p:nvPicPr>
        <p:blipFill>
          <a:blip r:embed="rId2"/>
          <a:stretch>
            <a:fillRect/>
          </a:stretch>
        </p:blipFill>
        <p:spPr>
          <a:xfrm>
            <a:off x="457200" y="274638"/>
            <a:ext cx="8068401" cy="5818658"/>
          </a:xfrm>
          <a:prstGeom prst="rect">
            <a:avLst/>
          </a:prstGeom>
        </p:spPr>
      </p:pic>
      <p:sp>
        <p:nvSpPr>
          <p:cNvPr id="5" name="Rectángulo 4">
            <a:extLst>
              <a:ext uri="{FF2B5EF4-FFF2-40B4-BE49-F238E27FC236}">
                <a16:creationId xmlns:a16="http://schemas.microsoft.com/office/drawing/2014/main" id="{C93F9FA4-9019-A24F-ADB6-0975548D1F52}"/>
              </a:ext>
            </a:extLst>
          </p:cNvPr>
          <p:cNvSpPr/>
          <p:nvPr/>
        </p:nvSpPr>
        <p:spPr>
          <a:xfrm>
            <a:off x="2483768" y="5908630"/>
            <a:ext cx="4573240" cy="369332"/>
          </a:xfrm>
          <a:prstGeom prst="rect">
            <a:avLst/>
          </a:prstGeom>
        </p:spPr>
        <p:txBody>
          <a:bodyPr wrap="none">
            <a:spAutoFit/>
          </a:bodyPr>
          <a:lstStyle/>
          <a:p>
            <a:r>
              <a:rPr lang="es-ES" dirty="0"/>
              <a:t>https://</a:t>
            </a:r>
            <a:r>
              <a:rPr lang="es-ES" dirty="0" err="1"/>
              <a:t>arche-ele.com</a:t>
            </a:r>
            <a:r>
              <a:rPr lang="es-ES" dirty="0"/>
              <a:t>/indefinido-o-imperfecto</a:t>
            </a:r>
          </a:p>
        </p:txBody>
      </p:sp>
    </p:spTree>
    <p:extLst>
      <p:ext uri="{BB962C8B-B14F-4D97-AF65-F5344CB8AC3E}">
        <p14:creationId xmlns:p14="http://schemas.microsoft.com/office/powerpoint/2010/main" val="41448806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84D7E0-7343-EA4F-99DF-5159903FBE2C}"/>
              </a:ext>
            </a:extLst>
          </p:cNvPr>
          <p:cNvSpPr>
            <a:spLocks noGrp="1"/>
          </p:cNvSpPr>
          <p:nvPr>
            <p:ph type="title"/>
          </p:nvPr>
        </p:nvSpPr>
        <p:spPr/>
        <p:txBody>
          <a:bodyPr/>
          <a:lstStyle/>
          <a:p>
            <a:endParaRPr lang="es-ES" dirty="0"/>
          </a:p>
        </p:txBody>
      </p:sp>
      <p:pic>
        <p:nvPicPr>
          <p:cNvPr id="4" name="Marcador de contenido 3">
            <a:extLst>
              <a:ext uri="{FF2B5EF4-FFF2-40B4-BE49-F238E27FC236}">
                <a16:creationId xmlns:a16="http://schemas.microsoft.com/office/drawing/2014/main" id="{878846A3-B71F-9F47-BFBF-16397A2A56F2}"/>
              </a:ext>
            </a:extLst>
          </p:cNvPr>
          <p:cNvPicPr>
            <a:picLocks noGrp="1" noChangeAspect="1"/>
          </p:cNvPicPr>
          <p:nvPr>
            <p:ph idx="1"/>
          </p:nvPr>
        </p:nvPicPr>
        <p:blipFill>
          <a:blip r:embed="rId2"/>
          <a:stretch>
            <a:fillRect/>
          </a:stretch>
        </p:blipFill>
        <p:spPr>
          <a:xfrm>
            <a:off x="0" y="6325"/>
            <a:ext cx="9248021" cy="6669360"/>
          </a:xfrm>
          <a:prstGeom prst="rect">
            <a:avLst/>
          </a:prstGeom>
        </p:spPr>
      </p:pic>
      <p:sp>
        <p:nvSpPr>
          <p:cNvPr id="5" name="Rectángulo 4">
            <a:extLst>
              <a:ext uri="{FF2B5EF4-FFF2-40B4-BE49-F238E27FC236}">
                <a16:creationId xmlns:a16="http://schemas.microsoft.com/office/drawing/2014/main" id="{21AF70EF-F121-A846-90F0-F9FACF32C76C}"/>
              </a:ext>
            </a:extLst>
          </p:cNvPr>
          <p:cNvSpPr/>
          <p:nvPr/>
        </p:nvSpPr>
        <p:spPr>
          <a:xfrm>
            <a:off x="2285380" y="6471556"/>
            <a:ext cx="4573240" cy="369332"/>
          </a:xfrm>
          <a:prstGeom prst="rect">
            <a:avLst/>
          </a:prstGeom>
        </p:spPr>
        <p:txBody>
          <a:bodyPr wrap="none">
            <a:spAutoFit/>
          </a:bodyPr>
          <a:lstStyle/>
          <a:p>
            <a:r>
              <a:rPr lang="es-ES" dirty="0"/>
              <a:t>https://</a:t>
            </a:r>
            <a:r>
              <a:rPr lang="es-ES" dirty="0" err="1"/>
              <a:t>arche-ele.com</a:t>
            </a:r>
            <a:r>
              <a:rPr lang="es-ES" dirty="0"/>
              <a:t>/indefinido-o-imperfecto</a:t>
            </a:r>
          </a:p>
        </p:txBody>
      </p:sp>
    </p:spTree>
    <p:extLst>
      <p:ext uri="{BB962C8B-B14F-4D97-AF65-F5344CB8AC3E}">
        <p14:creationId xmlns:p14="http://schemas.microsoft.com/office/powerpoint/2010/main" val="29526991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FCA498-BD9C-F643-BC0F-02336AECEC8C}"/>
              </a:ext>
            </a:extLst>
          </p:cNvPr>
          <p:cNvSpPr>
            <a:spLocks noGrp="1"/>
          </p:cNvSpPr>
          <p:nvPr>
            <p:ph type="title"/>
          </p:nvPr>
        </p:nvSpPr>
        <p:spPr/>
        <p:txBody>
          <a:bodyPr/>
          <a:lstStyle/>
          <a:p>
            <a:endParaRPr lang="es-ES" dirty="0"/>
          </a:p>
        </p:txBody>
      </p:sp>
      <p:pic>
        <p:nvPicPr>
          <p:cNvPr id="4" name="Marcador de contenido 3">
            <a:extLst>
              <a:ext uri="{FF2B5EF4-FFF2-40B4-BE49-F238E27FC236}">
                <a16:creationId xmlns:a16="http://schemas.microsoft.com/office/drawing/2014/main" id="{2A37DABB-9F46-2647-BEC3-A1A00ED9EE30}"/>
              </a:ext>
            </a:extLst>
          </p:cNvPr>
          <p:cNvPicPr>
            <a:picLocks noGrp="1" noChangeAspect="1"/>
          </p:cNvPicPr>
          <p:nvPr>
            <p:ph idx="1"/>
          </p:nvPr>
        </p:nvPicPr>
        <p:blipFill>
          <a:blip r:embed="rId2"/>
          <a:stretch>
            <a:fillRect/>
          </a:stretch>
        </p:blipFill>
        <p:spPr>
          <a:xfrm>
            <a:off x="179512" y="188640"/>
            <a:ext cx="8986444" cy="6480720"/>
          </a:xfrm>
          <a:prstGeom prst="rect">
            <a:avLst/>
          </a:prstGeom>
        </p:spPr>
      </p:pic>
      <p:sp>
        <p:nvSpPr>
          <p:cNvPr id="5" name="Rectángulo 4">
            <a:extLst>
              <a:ext uri="{FF2B5EF4-FFF2-40B4-BE49-F238E27FC236}">
                <a16:creationId xmlns:a16="http://schemas.microsoft.com/office/drawing/2014/main" id="{1F1F66B8-1035-FC41-AED0-A5BCFD8587FA}"/>
              </a:ext>
            </a:extLst>
          </p:cNvPr>
          <p:cNvSpPr/>
          <p:nvPr/>
        </p:nvSpPr>
        <p:spPr>
          <a:xfrm>
            <a:off x="2285380" y="6386026"/>
            <a:ext cx="4573240" cy="369332"/>
          </a:xfrm>
          <a:prstGeom prst="rect">
            <a:avLst/>
          </a:prstGeom>
        </p:spPr>
        <p:txBody>
          <a:bodyPr wrap="none">
            <a:spAutoFit/>
          </a:bodyPr>
          <a:lstStyle/>
          <a:p>
            <a:r>
              <a:rPr lang="es-ES" dirty="0"/>
              <a:t>https://</a:t>
            </a:r>
            <a:r>
              <a:rPr lang="es-ES" dirty="0" err="1"/>
              <a:t>arche-ele.com</a:t>
            </a:r>
            <a:r>
              <a:rPr lang="es-ES" dirty="0"/>
              <a:t>/indefinido-o-imperfecto</a:t>
            </a:r>
          </a:p>
        </p:txBody>
      </p:sp>
    </p:spTree>
    <p:extLst>
      <p:ext uri="{BB962C8B-B14F-4D97-AF65-F5344CB8AC3E}">
        <p14:creationId xmlns:p14="http://schemas.microsoft.com/office/powerpoint/2010/main" val="896226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Marcador de contenido 1">
            <a:extLst>
              <a:ext uri="{FF2B5EF4-FFF2-40B4-BE49-F238E27FC236}">
                <a16:creationId xmlns:a16="http://schemas.microsoft.com/office/drawing/2014/main" id="{7649BB55-6AB5-AE47-8C4B-01EACA1666A6}"/>
              </a:ext>
            </a:extLst>
          </p:cNvPr>
          <p:cNvGraphicFramePr>
            <a:graphicFrameLocks noGrp="1"/>
          </p:cNvGraphicFramePr>
          <p:nvPr>
            <p:ph idx="1"/>
            <p:extLst>
              <p:ext uri="{D42A27DB-BD31-4B8C-83A1-F6EECF244321}">
                <p14:modId xmlns:p14="http://schemas.microsoft.com/office/powerpoint/2010/main" val="1494727642"/>
              </p:ext>
            </p:extLst>
          </p:nvPr>
        </p:nvGraphicFramePr>
        <p:xfrm>
          <a:off x="457200" y="692696"/>
          <a:ext cx="8291265" cy="5544616"/>
        </p:xfrm>
        <a:graphic>
          <a:graphicData uri="http://schemas.openxmlformats.org/drawingml/2006/table">
            <a:tbl>
              <a:tblPr firstRow="1" bandRow="1">
                <a:tableStyleId>{5C22544A-7EE6-4342-B048-85BDC9FD1C3A}</a:tableStyleId>
              </a:tblPr>
              <a:tblGrid>
                <a:gridCol w="3826768">
                  <a:extLst>
                    <a:ext uri="{9D8B030D-6E8A-4147-A177-3AD203B41FA5}">
                      <a16:colId xmlns:a16="http://schemas.microsoft.com/office/drawing/2014/main" val="1919451625"/>
                    </a:ext>
                  </a:extLst>
                </a:gridCol>
                <a:gridCol w="432048">
                  <a:extLst>
                    <a:ext uri="{9D8B030D-6E8A-4147-A177-3AD203B41FA5}">
                      <a16:colId xmlns:a16="http://schemas.microsoft.com/office/drawing/2014/main" val="2441266799"/>
                    </a:ext>
                  </a:extLst>
                </a:gridCol>
                <a:gridCol w="4032449">
                  <a:extLst>
                    <a:ext uri="{9D8B030D-6E8A-4147-A177-3AD203B41FA5}">
                      <a16:colId xmlns:a16="http://schemas.microsoft.com/office/drawing/2014/main" val="2794213646"/>
                    </a:ext>
                  </a:extLst>
                </a:gridCol>
              </a:tblGrid>
              <a:tr h="574939">
                <a:tc>
                  <a:txBody>
                    <a:bodyPr/>
                    <a:lstStyle/>
                    <a:p>
                      <a:r>
                        <a:rPr lang="es-ES" dirty="0"/>
                        <a:t>Imperfecto</a:t>
                      </a:r>
                    </a:p>
                  </a:txBody>
                  <a:tcPr/>
                </a:tc>
                <a:tc>
                  <a:txBody>
                    <a:bodyPr/>
                    <a:lstStyle/>
                    <a:p>
                      <a:endParaRPr lang="es-ES" dirty="0"/>
                    </a:p>
                  </a:txBody>
                  <a:tcPr/>
                </a:tc>
                <a:tc>
                  <a:txBody>
                    <a:bodyPr/>
                    <a:lstStyle/>
                    <a:p>
                      <a:r>
                        <a:rPr lang="es-ES" dirty="0"/>
                        <a:t>Indefinido</a:t>
                      </a:r>
                    </a:p>
                  </a:txBody>
                  <a:tcPr/>
                </a:tc>
                <a:extLst>
                  <a:ext uri="{0D108BD9-81ED-4DB2-BD59-A6C34878D82A}">
                    <a16:rowId xmlns:a16="http://schemas.microsoft.com/office/drawing/2014/main" val="2843476965"/>
                  </a:ext>
                </a:extLst>
              </a:tr>
              <a:tr h="992360">
                <a:tc>
                  <a:txBody>
                    <a:bodyPr/>
                    <a:lstStyle/>
                    <a:p>
                      <a:r>
                        <a:rPr lang="es-ES" dirty="0"/>
                        <a:t>Estábamos en Roma cuando nos llamaron de la oficina.</a:t>
                      </a:r>
                    </a:p>
                  </a:txBody>
                  <a:tcPr/>
                </a:tc>
                <a:tc>
                  <a:txBody>
                    <a:bodyPr/>
                    <a:lstStyle/>
                    <a:p>
                      <a:endParaRPr lang="es-ES" dirty="0"/>
                    </a:p>
                  </a:txBody>
                  <a:tcPr/>
                </a:tc>
                <a:tc>
                  <a:txBody>
                    <a:bodyPr/>
                    <a:lstStyle/>
                    <a:p>
                      <a:r>
                        <a:rPr lang="es-ES" dirty="0"/>
                        <a:t>Estuvimos en Roma tres días.</a:t>
                      </a:r>
                    </a:p>
                  </a:txBody>
                  <a:tcPr/>
                </a:tc>
                <a:extLst>
                  <a:ext uri="{0D108BD9-81ED-4DB2-BD59-A6C34878D82A}">
                    <a16:rowId xmlns:a16="http://schemas.microsoft.com/office/drawing/2014/main" val="794844557"/>
                  </a:ext>
                </a:extLst>
              </a:tr>
              <a:tr h="992360">
                <a:tc>
                  <a:txBody>
                    <a:bodyPr/>
                    <a:lstStyle/>
                    <a:p>
                      <a:r>
                        <a:rPr lang="es-ES" dirty="0"/>
                        <a:t>Estaba muy estresada cuando volví del trabajo.</a:t>
                      </a:r>
                    </a:p>
                  </a:txBody>
                  <a:tcPr/>
                </a:tc>
                <a:tc>
                  <a:txBody>
                    <a:bodyPr/>
                    <a:lstStyle/>
                    <a:p>
                      <a:endParaRPr lang="es-ES" dirty="0"/>
                    </a:p>
                  </a:txBody>
                  <a:tcPr/>
                </a:tc>
                <a:tc>
                  <a:txBody>
                    <a:bodyPr/>
                    <a:lstStyle/>
                    <a:p>
                      <a:r>
                        <a:rPr lang="es-ES" dirty="0"/>
                        <a:t>Estuve muy estresada la semana de exámenes.</a:t>
                      </a:r>
                    </a:p>
                  </a:txBody>
                  <a:tcPr/>
                </a:tc>
                <a:extLst>
                  <a:ext uri="{0D108BD9-81ED-4DB2-BD59-A6C34878D82A}">
                    <a16:rowId xmlns:a16="http://schemas.microsoft.com/office/drawing/2014/main" val="1202517372"/>
                  </a:ext>
                </a:extLst>
              </a:tr>
              <a:tr h="1417658">
                <a:tc>
                  <a:txBody>
                    <a:bodyPr/>
                    <a:lstStyle/>
                    <a:p>
                      <a:r>
                        <a:rPr lang="es-ES" dirty="0"/>
                        <a:t>El viaje que anunciaban en la agencia era genial.</a:t>
                      </a:r>
                    </a:p>
                  </a:txBody>
                  <a:tcPr/>
                </a:tc>
                <a:tc>
                  <a:txBody>
                    <a:bodyPr/>
                    <a:lstStyle/>
                    <a:p>
                      <a:endParaRPr lang="es-ES" dirty="0"/>
                    </a:p>
                  </a:txBody>
                  <a:tcPr/>
                </a:tc>
                <a:tc>
                  <a:txBody>
                    <a:bodyPr/>
                    <a:lstStyle/>
                    <a:p>
                      <a:r>
                        <a:rPr lang="es-ES" dirty="0"/>
                        <a:t>El viaje fue genial.</a:t>
                      </a:r>
                    </a:p>
                  </a:txBody>
                  <a:tcPr/>
                </a:tc>
                <a:extLst>
                  <a:ext uri="{0D108BD9-81ED-4DB2-BD59-A6C34878D82A}">
                    <a16:rowId xmlns:a16="http://schemas.microsoft.com/office/drawing/2014/main" val="1353659369"/>
                  </a:ext>
                </a:extLst>
              </a:tr>
              <a:tr h="992360">
                <a:tc>
                  <a:txBody>
                    <a:bodyPr/>
                    <a:lstStyle/>
                    <a:p>
                      <a:r>
                        <a:rPr lang="es-ES" dirty="0"/>
                        <a:t>Ese día tenía un examen.</a:t>
                      </a:r>
                    </a:p>
                  </a:txBody>
                  <a:tcPr/>
                </a:tc>
                <a:tc>
                  <a:txBody>
                    <a:bodyPr/>
                    <a:lstStyle/>
                    <a:p>
                      <a:endParaRPr lang="es-ES" dirty="0"/>
                    </a:p>
                  </a:txBody>
                  <a:tcPr/>
                </a:tc>
                <a:tc>
                  <a:txBody>
                    <a:bodyPr/>
                    <a:lstStyle/>
                    <a:p>
                      <a:r>
                        <a:rPr lang="es-ES" dirty="0"/>
                        <a:t>Ese día tuve un examen.</a:t>
                      </a:r>
                    </a:p>
                  </a:txBody>
                  <a:tcPr/>
                </a:tc>
                <a:extLst>
                  <a:ext uri="{0D108BD9-81ED-4DB2-BD59-A6C34878D82A}">
                    <a16:rowId xmlns:a16="http://schemas.microsoft.com/office/drawing/2014/main" val="2547504067"/>
                  </a:ext>
                </a:extLst>
              </a:tr>
              <a:tr h="574939">
                <a:tc>
                  <a:txBody>
                    <a:bodyPr/>
                    <a:lstStyle/>
                    <a:p>
                      <a:r>
                        <a:rPr lang="es-ES" dirty="0"/>
                        <a:t>El guía era muy amable.</a:t>
                      </a:r>
                    </a:p>
                  </a:txBody>
                  <a:tcPr/>
                </a:tc>
                <a:tc>
                  <a:txBody>
                    <a:bodyPr/>
                    <a:lstStyle/>
                    <a:p>
                      <a:endParaRPr lang="es-ES" dirty="0"/>
                    </a:p>
                  </a:txBody>
                  <a:tcPr/>
                </a:tc>
                <a:tc>
                  <a:txBody>
                    <a:bodyPr/>
                    <a:lstStyle/>
                    <a:p>
                      <a:r>
                        <a:rPr lang="es-ES" dirty="0"/>
                        <a:t>El guía fue muy amable.</a:t>
                      </a:r>
                    </a:p>
                  </a:txBody>
                  <a:tcPr/>
                </a:tc>
                <a:extLst>
                  <a:ext uri="{0D108BD9-81ED-4DB2-BD59-A6C34878D82A}">
                    <a16:rowId xmlns:a16="http://schemas.microsoft.com/office/drawing/2014/main" val="732098255"/>
                  </a:ext>
                </a:extLst>
              </a:tr>
            </a:tbl>
          </a:graphicData>
        </a:graphic>
      </p:graphicFrame>
    </p:spTree>
    <p:extLst>
      <p:ext uri="{BB962C8B-B14F-4D97-AF65-F5344CB8AC3E}">
        <p14:creationId xmlns:p14="http://schemas.microsoft.com/office/powerpoint/2010/main" val="25818924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D97253-E43F-8440-8282-BB709E8B0C6F}"/>
              </a:ext>
            </a:extLst>
          </p:cNvPr>
          <p:cNvSpPr>
            <a:spLocks noGrp="1"/>
          </p:cNvSpPr>
          <p:nvPr>
            <p:ph type="title"/>
          </p:nvPr>
        </p:nvSpPr>
        <p:spPr/>
        <p:txBody>
          <a:bodyPr>
            <a:normAutofit fontScale="90000"/>
          </a:bodyPr>
          <a:lstStyle/>
          <a:p>
            <a:r>
              <a:rPr lang="es-ES" dirty="0"/>
              <a:t>¿Cómo sacar el máximo partido a un ejercicio de huecos?</a:t>
            </a:r>
          </a:p>
        </p:txBody>
      </p:sp>
      <p:sp>
        <p:nvSpPr>
          <p:cNvPr id="3" name="Marcador de contenido 2">
            <a:extLst>
              <a:ext uri="{FF2B5EF4-FFF2-40B4-BE49-F238E27FC236}">
                <a16:creationId xmlns:a16="http://schemas.microsoft.com/office/drawing/2014/main" id="{5DC4F12E-B241-344D-AC6B-099A2DEB4501}"/>
              </a:ext>
            </a:extLst>
          </p:cNvPr>
          <p:cNvSpPr>
            <a:spLocks noGrp="1"/>
          </p:cNvSpPr>
          <p:nvPr>
            <p:ph idx="1"/>
          </p:nvPr>
        </p:nvSpPr>
        <p:spPr/>
        <p:txBody>
          <a:bodyPr/>
          <a:lstStyle/>
          <a:p>
            <a:r>
              <a:rPr lang="es-ES" dirty="0"/>
              <a:t>Tormenta de ideas. </a:t>
            </a:r>
          </a:p>
          <a:p>
            <a:r>
              <a:rPr lang="es-ES" dirty="0"/>
              <a:t>Actividad “Mi viaje a Madrid”</a:t>
            </a:r>
          </a:p>
        </p:txBody>
      </p:sp>
    </p:spTree>
    <p:extLst>
      <p:ext uri="{BB962C8B-B14F-4D97-AF65-F5344CB8AC3E}">
        <p14:creationId xmlns:p14="http://schemas.microsoft.com/office/powerpoint/2010/main" val="12365627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C770AB63-4E2A-2C47-9296-FD9EE961AAF5}"/>
              </a:ext>
            </a:extLst>
          </p:cNvPr>
          <p:cNvSpPr>
            <a:spLocks noGrp="1"/>
          </p:cNvSpPr>
          <p:nvPr>
            <p:ph idx="1"/>
          </p:nvPr>
        </p:nvSpPr>
        <p:spPr>
          <a:xfrm>
            <a:off x="457200" y="188640"/>
            <a:ext cx="8229600" cy="6480720"/>
          </a:xfrm>
        </p:spPr>
        <p:txBody>
          <a:bodyPr>
            <a:normAutofit fontScale="62500" lnSpcReduction="20000"/>
          </a:bodyPr>
          <a:lstStyle/>
          <a:p>
            <a:pPr marL="0" indent="0">
              <a:buNone/>
            </a:pPr>
            <a:r>
              <a:rPr lang="es-ES" dirty="0"/>
              <a:t>El pasado verano (estar) ……………………………….en Madrid. ¡(Ser) ………………………………. un viaje genial! Yo siempre (querer) ………………………………….conocer la capital de España porque mi prima, que (estar) …………………………………. haciendo Erasmus allí en 2015, siempre me (decir) ………………………………….que (ser) ………………………………. la ciudad con más ambiente del mundo. (Estar, yo) ………………………………….cinco días allí. (Alojarse) …………………………..en un pequeño hotel en el centro que (estar) …………………………..cerca de todo. (Visitar) …………………………..un museo cada día por la mañana. (poder) …………………………..probar distintas especialidades de la cocina española. Lo que más me (gustar) ………………………….. (ser) …………………………..el cocido madrileño. (Salir) ………………………….. mucho por la noche. En uno de los bares (conocer) …………………………..a unas chicas de México que también (estar) …………………………..en Madrid por primera vez. A partir de ese día (salir) …………………………..juntos. Como ellas (tener) ………………………….. un amigo madrileño, (descubrir) …………………………..muchos rincones que no aparecen en las guías turísticas. Me (gustar) ………………………….. mucho que (haber) …………………………..tantas terrazas en la calle. Antes de ir, yo (pensar) ………………………….. que no me (gustar) …………………………..un lugar con tanta gente, pero me (encantar) ……………………. Además, los madrileños son muy abiertos y es muy fácil conocer gente nueva allí. </a:t>
            </a:r>
          </a:p>
          <a:p>
            <a:pPr marL="0" indent="0">
              <a:buNone/>
            </a:pPr>
            <a:r>
              <a:rPr lang="es-ES" dirty="0"/>
              <a:t>Espero poder (volver) …………………………..muy pronto. Me encantaría que me (acompañar) …………………………..mi mejor amiga. Ella nunca (estar) ………………………….. en España y estoy seguro de que le (encantar) …………………………..</a:t>
            </a:r>
          </a:p>
          <a:p>
            <a:endParaRPr lang="es-ES" dirty="0"/>
          </a:p>
        </p:txBody>
      </p:sp>
    </p:spTree>
    <p:extLst>
      <p:ext uri="{BB962C8B-B14F-4D97-AF65-F5344CB8AC3E}">
        <p14:creationId xmlns:p14="http://schemas.microsoft.com/office/powerpoint/2010/main" val="16844676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8393AD7-3914-8D4E-874D-A3653213861C}"/>
              </a:ext>
            </a:extLst>
          </p:cNvPr>
          <p:cNvSpPr>
            <a:spLocks noGrp="1"/>
          </p:cNvSpPr>
          <p:nvPr>
            <p:ph idx="1"/>
          </p:nvPr>
        </p:nvSpPr>
        <p:spPr>
          <a:xfrm>
            <a:off x="457200" y="404664"/>
            <a:ext cx="8229600" cy="5976664"/>
          </a:xfrm>
        </p:spPr>
        <p:txBody>
          <a:bodyPr>
            <a:normAutofit fontScale="92500" lnSpcReduction="10000"/>
          </a:bodyPr>
          <a:lstStyle/>
          <a:p>
            <a:pPr marL="0" indent="0">
              <a:buNone/>
            </a:pPr>
            <a:r>
              <a:rPr lang="es-ES" sz="2400" b="1" dirty="0"/>
              <a:t>El pasado verano estuve en</a:t>
            </a:r>
            <a:r>
              <a:rPr lang="es-ES" sz="2400" dirty="0"/>
              <a:t> Madrid. ¡</a:t>
            </a:r>
            <a:r>
              <a:rPr lang="es-ES" sz="2400" b="1" dirty="0"/>
              <a:t>Fue</a:t>
            </a:r>
            <a:r>
              <a:rPr lang="es-ES" sz="2400" dirty="0"/>
              <a:t> un viaje genial! </a:t>
            </a:r>
            <a:r>
              <a:rPr lang="es-ES" sz="2400" b="1" dirty="0"/>
              <a:t>Yo siempre</a:t>
            </a:r>
            <a:r>
              <a:rPr lang="es-ES" sz="2400" dirty="0"/>
              <a:t> había querido conocer la capital de España </a:t>
            </a:r>
            <a:r>
              <a:rPr lang="es-ES" sz="2400" b="1" dirty="0"/>
              <a:t>porque </a:t>
            </a:r>
            <a:r>
              <a:rPr lang="es-ES" sz="2400" dirty="0"/>
              <a:t>mi prima, que estuvo haciendo Erasmus allí en 2015, </a:t>
            </a:r>
            <a:r>
              <a:rPr lang="es-ES" sz="2400" b="1" dirty="0"/>
              <a:t>siempre me decía que</a:t>
            </a:r>
            <a:r>
              <a:rPr lang="es-ES" sz="2400" dirty="0"/>
              <a:t> era la ciudad con más ambiente del mundo. </a:t>
            </a:r>
            <a:r>
              <a:rPr lang="es-ES" sz="2400" b="1" dirty="0"/>
              <a:t>Estuve</a:t>
            </a:r>
            <a:r>
              <a:rPr lang="es-ES" sz="2400" dirty="0"/>
              <a:t> cinco días allí. </a:t>
            </a:r>
            <a:r>
              <a:rPr lang="es-ES" sz="2400" b="1" dirty="0"/>
              <a:t>Me alojé en</a:t>
            </a:r>
            <a:r>
              <a:rPr lang="es-ES" sz="2400" dirty="0"/>
              <a:t> un pequeño hotel en el centro </a:t>
            </a:r>
            <a:r>
              <a:rPr lang="es-ES" sz="2400" b="1" dirty="0"/>
              <a:t>que</a:t>
            </a:r>
            <a:r>
              <a:rPr lang="es-ES" sz="2400" dirty="0"/>
              <a:t> estaba cerca de todo. </a:t>
            </a:r>
            <a:r>
              <a:rPr lang="es-ES" sz="2400" b="1" dirty="0"/>
              <a:t>Visité</a:t>
            </a:r>
            <a:r>
              <a:rPr lang="es-ES" sz="2400" dirty="0"/>
              <a:t> un museo cada día por la mañana. </a:t>
            </a:r>
            <a:r>
              <a:rPr lang="es-ES" sz="2400" b="1" dirty="0"/>
              <a:t>Pude</a:t>
            </a:r>
            <a:r>
              <a:rPr lang="es-ES" sz="2400" dirty="0"/>
              <a:t> probar distintas especialidades de la cocina española. </a:t>
            </a:r>
            <a:r>
              <a:rPr lang="es-ES" sz="2400" b="1" dirty="0"/>
              <a:t>Lo que más me gustó</a:t>
            </a:r>
            <a:r>
              <a:rPr lang="es-ES" sz="2400" dirty="0"/>
              <a:t> fue el cocido madrileño.  Salí </a:t>
            </a:r>
            <a:r>
              <a:rPr lang="es-ES" sz="2400" b="1" dirty="0"/>
              <a:t>mucho</a:t>
            </a:r>
            <a:r>
              <a:rPr lang="es-ES" sz="2400" dirty="0"/>
              <a:t> por la noche. </a:t>
            </a:r>
            <a:r>
              <a:rPr lang="es-ES" sz="2400" b="1" dirty="0"/>
              <a:t>En</a:t>
            </a:r>
            <a:r>
              <a:rPr lang="es-ES" sz="2400" dirty="0"/>
              <a:t> uno de los bares </a:t>
            </a:r>
            <a:r>
              <a:rPr lang="es-ES" sz="2400" b="1" dirty="0"/>
              <a:t>conocí a</a:t>
            </a:r>
            <a:r>
              <a:rPr lang="es-ES" sz="2400" dirty="0"/>
              <a:t> unas chicas de México </a:t>
            </a:r>
            <a:r>
              <a:rPr lang="es-ES" sz="2400" b="1" dirty="0"/>
              <a:t>que</a:t>
            </a:r>
            <a:r>
              <a:rPr lang="es-ES" sz="2400" dirty="0"/>
              <a:t> también estaban en Madrid por primera vez. </a:t>
            </a:r>
            <a:r>
              <a:rPr lang="es-ES" sz="2400" b="1" dirty="0"/>
              <a:t>A partir de ese día</a:t>
            </a:r>
            <a:r>
              <a:rPr lang="es-ES" sz="2400" dirty="0"/>
              <a:t> salimos juntos. </a:t>
            </a:r>
            <a:r>
              <a:rPr lang="es-ES" sz="2400" b="1" dirty="0"/>
              <a:t>Como</a:t>
            </a:r>
            <a:r>
              <a:rPr lang="es-ES" sz="2400" dirty="0"/>
              <a:t> ellas tenían un amigo madrileño, descubrimos muchos rincones que no aparecen en las guías turísticas. </a:t>
            </a:r>
            <a:r>
              <a:rPr lang="es-ES" sz="2400" b="1" dirty="0"/>
              <a:t>Me gustó mucho que</a:t>
            </a:r>
            <a:r>
              <a:rPr lang="es-ES" sz="2400" dirty="0"/>
              <a:t> hubiera tantas terrazas en la calle</a:t>
            </a:r>
            <a:r>
              <a:rPr lang="es-ES" sz="2400" b="1" dirty="0"/>
              <a:t>. Antes de ir, yo pensaba que</a:t>
            </a:r>
            <a:r>
              <a:rPr lang="es-ES" sz="2400" dirty="0"/>
              <a:t> no me gustaría un lugar con tanta gente, </a:t>
            </a:r>
            <a:r>
              <a:rPr lang="es-ES" sz="2400" b="1" dirty="0"/>
              <a:t>pero</a:t>
            </a:r>
            <a:r>
              <a:rPr lang="es-ES" sz="2400" dirty="0"/>
              <a:t> me encantó. </a:t>
            </a:r>
            <a:r>
              <a:rPr lang="es-ES" sz="2400" b="1" dirty="0"/>
              <a:t>Además,</a:t>
            </a:r>
            <a:r>
              <a:rPr lang="es-ES" sz="2400" dirty="0"/>
              <a:t> los madrileños son muy abiertos y es muy fácil conocer gente nueva allí. </a:t>
            </a:r>
          </a:p>
          <a:p>
            <a:pPr marL="0" indent="0">
              <a:buNone/>
            </a:pPr>
            <a:r>
              <a:rPr lang="es-ES" sz="2400" b="1" dirty="0"/>
              <a:t>Espero</a:t>
            </a:r>
            <a:r>
              <a:rPr lang="es-ES" sz="2400" dirty="0"/>
              <a:t> poder volver muy pronto. </a:t>
            </a:r>
            <a:r>
              <a:rPr lang="es-ES" sz="2400" b="1" dirty="0"/>
              <a:t>Me encantaría que</a:t>
            </a:r>
            <a:r>
              <a:rPr lang="es-ES" sz="2400" dirty="0"/>
              <a:t> me acompañara mi mejor amiga. Ella nunca ha estado en España y estoy seguro de que le encantará. </a:t>
            </a:r>
          </a:p>
        </p:txBody>
      </p:sp>
    </p:spTree>
    <p:extLst>
      <p:ext uri="{BB962C8B-B14F-4D97-AF65-F5344CB8AC3E}">
        <p14:creationId xmlns:p14="http://schemas.microsoft.com/office/powerpoint/2010/main" val="159032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8E99D07-B059-A24D-96E8-DC0ADA32F6AE}"/>
              </a:ext>
            </a:extLst>
          </p:cNvPr>
          <p:cNvSpPr>
            <a:spLocks noGrp="1"/>
          </p:cNvSpPr>
          <p:nvPr>
            <p:ph type="title"/>
          </p:nvPr>
        </p:nvSpPr>
        <p:spPr/>
        <p:txBody>
          <a:bodyPr/>
          <a:lstStyle/>
          <a:p>
            <a:r>
              <a:rPr lang="es-ES" dirty="0"/>
              <a:t>Palabras problemáticas</a:t>
            </a:r>
          </a:p>
        </p:txBody>
      </p:sp>
      <p:sp>
        <p:nvSpPr>
          <p:cNvPr id="3" name="Marcador de contenido 2">
            <a:extLst>
              <a:ext uri="{FF2B5EF4-FFF2-40B4-BE49-F238E27FC236}">
                <a16:creationId xmlns:a16="http://schemas.microsoft.com/office/drawing/2014/main" id="{15F526E3-1041-E246-A635-9192EB4B72BD}"/>
              </a:ext>
            </a:extLst>
          </p:cNvPr>
          <p:cNvSpPr>
            <a:spLocks noGrp="1"/>
          </p:cNvSpPr>
          <p:nvPr>
            <p:ph sz="half" idx="1"/>
          </p:nvPr>
        </p:nvSpPr>
        <p:spPr>
          <a:xfrm>
            <a:off x="539552" y="1600201"/>
            <a:ext cx="3956248" cy="2332856"/>
          </a:xfrm>
          <a:solidFill>
            <a:schemeClr val="accent4">
              <a:lumMod val="20000"/>
              <a:lumOff val="80000"/>
            </a:schemeClr>
          </a:solidFill>
        </p:spPr>
        <p:txBody>
          <a:bodyPr>
            <a:normAutofit fontScale="92500" lnSpcReduction="10000"/>
          </a:bodyPr>
          <a:lstStyle/>
          <a:p>
            <a:r>
              <a:rPr lang="es-ES" dirty="0"/>
              <a:t>Falsos amigos</a:t>
            </a:r>
          </a:p>
          <a:p>
            <a:r>
              <a:rPr lang="es-ES" dirty="0"/>
              <a:t>Interferencias de otras lenguas</a:t>
            </a:r>
          </a:p>
          <a:p>
            <a:r>
              <a:rPr lang="es-ES" dirty="0"/>
              <a:t>Palabras muy parecidas en la L2</a:t>
            </a:r>
          </a:p>
        </p:txBody>
      </p:sp>
      <p:sp>
        <p:nvSpPr>
          <p:cNvPr id="4" name="Marcador de contenido 3">
            <a:extLst>
              <a:ext uri="{FF2B5EF4-FFF2-40B4-BE49-F238E27FC236}">
                <a16:creationId xmlns:a16="http://schemas.microsoft.com/office/drawing/2014/main" id="{45F63994-FD29-FB48-9ED1-0FBBBF00AA14}"/>
              </a:ext>
            </a:extLst>
          </p:cNvPr>
          <p:cNvSpPr>
            <a:spLocks noGrp="1"/>
          </p:cNvSpPr>
          <p:nvPr>
            <p:ph sz="half" idx="2"/>
          </p:nvPr>
        </p:nvSpPr>
        <p:spPr>
          <a:xfrm>
            <a:off x="5436096" y="1600200"/>
            <a:ext cx="3250704" cy="1642541"/>
          </a:xfrm>
          <a:solidFill>
            <a:schemeClr val="accent3">
              <a:lumMod val="40000"/>
              <a:lumOff val="60000"/>
            </a:schemeClr>
          </a:solidFill>
          <a:ln>
            <a:solidFill>
              <a:schemeClr val="accent4">
                <a:lumMod val="20000"/>
                <a:lumOff val="80000"/>
              </a:schemeClr>
            </a:solidFill>
          </a:ln>
        </p:spPr>
        <p:txBody>
          <a:bodyPr>
            <a:normAutofit fontScale="92500" lnSpcReduction="10000"/>
          </a:bodyPr>
          <a:lstStyle/>
          <a:p>
            <a:r>
              <a:rPr lang="es-ES" dirty="0"/>
              <a:t>Ejemplo: </a:t>
            </a:r>
          </a:p>
          <a:p>
            <a:pPr marL="0" indent="0">
              <a:buNone/>
            </a:pPr>
            <a:r>
              <a:rPr lang="es-ES" sz="1800" b="1" dirty="0">
                <a:effectLst/>
                <a:latin typeface="Calibri" panose="020F0502020204030204" pitchFamily="34" charset="0"/>
                <a:ea typeface="Calibri" panose="020F0502020204030204" pitchFamily="34" charset="0"/>
                <a:cs typeface="Times New Roman" panose="02020603050405020304" pitchFamily="18" charset="0"/>
              </a:rPr>
              <a:t>□   realizar   </a:t>
            </a:r>
          </a:p>
          <a:p>
            <a:pPr marL="0" indent="0">
              <a:buNone/>
            </a:pPr>
            <a:r>
              <a:rPr lang="es-ES" sz="1800" b="1" dirty="0">
                <a:effectLst/>
                <a:latin typeface="Calibri" panose="020F0502020204030204" pitchFamily="34" charset="0"/>
                <a:ea typeface="Calibri" panose="020F0502020204030204" pitchFamily="34" charset="0"/>
                <a:cs typeface="Times New Roman" panose="02020603050405020304" pitchFamily="18" charset="0"/>
              </a:rPr>
              <a:t>□   realizarse   </a:t>
            </a:r>
          </a:p>
          <a:p>
            <a:pPr marL="0" indent="0">
              <a:buNone/>
            </a:pPr>
            <a:r>
              <a:rPr lang="es-ES" sz="1800" b="1" dirty="0">
                <a:effectLst/>
                <a:latin typeface="Calibri" panose="020F0502020204030204" pitchFamily="34" charset="0"/>
                <a:ea typeface="Calibri" panose="020F0502020204030204" pitchFamily="34" charset="0"/>
                <a:cs typeface="Times New Roman" panose="02020603050405020304" pitchFamily="18" charset="0"/>
              </a:rPr>
              <a:t>□   hacer realidad   </a:t>
            </a:r>
          </a:p>
          <a:p>
            <a:pPr marL="0" indent="0">
              <a:buNone/>
            </a:pPr>
            <a:r>
              <a:rPr lang="es-ES" sz="1800" b="1" dirty="0">
                <a:effectLst/>
                <a:latin typeface="Calibri" panose="020F0502020204030204" pitchFamily="34" charset="0"/>
                <a:ea typeface="Calibri" panose="020F0502020204030204" pitchFamily="34" charset="0"/>
                <a:cs typeface="Times New Roman" panose="02020603050405020304" pitchFamily="18" charset="0"/>
              </a:rPr>
              <a:t>□   notar/ darse cuenta</a:t>
            </a:r>
            <a:endParaRPr lang="de-AT"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ES" dirty="0"/>
          </a:p>
        </p:txBody>
      </p:sp>
      <p:pic>
        <p:nvPicPr>
          <p:cNvPr id="5" name="Grafik 4">
            <a:extLst>
              <a:ext uri="{FF2B5EF4-FFF2-40B4-BE49-F238E27FC236}">
                <a16:creationId xmlns:a16="http://schemas.microsoft.com/office/drawing/2014/main" id="{4726AEDF-99EA-41F7-86E0-8309C9D83D09}"/>
              </a:ext>
            </a:extLst>
          </p:cNvPr>
          <p:cNvPicPr>
            <a:picLocks noChangeAspect="1"/>
          </p:cNvPicPr>
          <p:nvPr/>
        </p:nvPicPr>
        <p:blipFill>
          <a:blip r:embed="rId2"/>
          <a:stretch>
            <a:fillRect/>
          </a:stretch>
        </p:blipFill>
        <p:spPr>
          <a:xfrm>
            <a:off x="4788024" y="3687440"/>
            <a:ext cx="4105554" cy="2777231"/>
          </a:xfrm>
          <a:prstGeom prst="rect">
            <a:avLst/>
          </a:prstGeom>
        </p:spPr>
      </p:pic>
    </p:spTree>
    <p:extLst>
      <p:ext uri="{BB962C8B-B14F-4D97-AF65-F5344CB8AC3E}">
        <p14:creationId xmlns:p14="http://schemas.microsoft.com/office/powerpoint/2010/main" val="4480530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E5AF0A5-6C6B-CB43-B40E-DE341D6A093C}"/>
              </a:ext>
            </a:extLst>
          </p:cNvPr>
          <p:cNvSpPr>
            <a:spLocks noGrp="1"/>
          </p:cNvSpPr>
          <p:nvPr>
            <p:ph type="title"/>
          </p:nvPr>
        </p:nvSpPr>
        <p:spPr/>
        <p:txBody>
          <a:bodyPr/>
          <a:lstStyle/>
          <a:p>
            <a:r>
              <a:rPr lang="es-ES" dirty="0"/>
              <a:t>Nuestra plantilla</a:t>
            </a:r>
          </a:p>
        </p:txBody>
      </p:sp>
      <p:sp>
        <p:nvSpPr>
          <p:cNvPr id="3" name="Marcador de contenido 2">
            <a:extLst>
              <a:ext uri="{FF2B5EF4-FFF2-40B4-BE49-F238E27FC236}">
                <a16:creationId xmlns:a16="http://schemas.microsoft.com/office/drawing/2014/main" id="{0F0873CA-1960-AF4B-A232-DFA32574A1B9}"/>
              </a:ext>
            </a:extLst>
          </p:cNvPr>
          <p:cNvSpPr>
            <a:spLocks noGrp="1"/>
          </p:cNvSpPr>
          <p:nvPr>
            <p:ph idx="1"/>
          </p:nvPr>
        </p:nvSpPr>
        <p:spPr/>
        <p:txBody>
          <a:bodyPr>
            <a:normAutofit fontScale="47500" lnSpcReduction="20000"/>
          </a:bodyPr>
          <a:lstStyle/>
          <a:p>
            <a:pPr marL="0" indent="0">
              <a:buNone/>
            </a:pPr>
            <a:r>
              <a:rPr lang="es-ES" sz="3800" dirty="0"/>
              <a:t>El pasado verano estuve en  …</a:t>
            </a:r>
          </a:p>
          <a:p>
            <a:pPr marL="0" indent="0">
              <a:buNone/>
            </a:pPr>
            <a:r>
              <a:rPr lang="es-ES" sz="3800" dirty="0"/>
              <a:t>¡Fue ...! </a:t>
            </a:r>
          </a:p>
          <a:p>
            <a:pPr marL="0" indent="0">
              <a:buNone/>
            </a:pPr>
            <a:r>
              <a:rPr lang="es-ES" sz="3800" dirty="0"/>
              <a:t>Yo siempre … porque …</a:t>
            </a:r>
          </a:p>
          <a:p>
            <a:pPr marL="0" indent="0">
              <a:buNone/>
            </a:pPr>
            <a:r>
              <a:rPr lang="es-ES" sz="3800" dirty="0"/>
              <a:t>Estuve …</a:t>
            </a:r>
          </a:p>
          <a:p>
            <a:pPr marL="0" indent="0">
              <a:buNone/>
            </a:pPr>
            <a:r>
              <a:rPr lang="es-ES" sz="3800" dirty="0"/>
              <a:t>Me alojé en … que …</a:t>
            </a:r>
          </a:p>
          <a:p>
            <a:pPr marL="0" indent="0">
              <a:buNone/>
            </a:pPr>
            <a:r>
              <a:rPr lang="es-ES" sz="3800" dirty="0"/>
              <a:t>Visité …</a:t>
            </a:r>
          </a:p>
          <a:p>
            <a:pPr marL="0" indent="0">
              <a:buNone/>
            </a:pPr>
            <a:r>
              <a:rPr lang="es-ES" sz="3800" dirty="0"/>
              <a:t>Pude …</a:t>
            </a:r>
          </a:p>
          <a:p>
            <a:pPr marL="0" indent="0">
              <a:buNone/>
            </a:pPr>
            <a:r>
              <a:rPr lang="es-ES" sz="3800" dirty="0"/>
              <a:t>Lo que más me gustó …</a:t>
            </a:r>
          </a:p>
          <a:p>
            <a:pPr marL="0" indent="0">
              <a:buNone/>
            </a:pPr>
            <a:r>
              <a:rPr lang="es-ES" sz="3800" dirty="0"/>
              <a:t>En … conocí a … que…</a:t>
            </a:r>
          </a:p>
          <a:p>
            <a:pPr marL="0" indent="0">
              <a:buNone/>
            </a:pPr>
            <a:r>
              <a:rPr lang="es-ES" sz="3800" dirty="0"/>
              <a:t>A partir de ese día …</a:t>
            </a:r>
          </a:p>
          <a:p>
            <a:pPr marL="0" indent="0">
              <a:buNone/>
            </a:pPr>
            <a:r>
              <a:rPr lang="es-ES" sz="3800" dirty="0"/>
              <a:t>Como …, …</a:t>
            </a:r>
          </a:p>
          <a:p>
            <a:pPr marL="0" indent="0">
              <a:buNone/>
            </a:pPr>
            <a:r>
              <a:rPr lang="es-ES" sz="3800" dirty="0"/>
              <a:t>Me gustó mucho que …</a:t>
            </a:r>
          </a:p>
          <a:p>
            <a:pPr marL="0" indent="0">
              <a:buNone/>
            </a:pPr>
            <a:r>
              <a:rPr lang="es-ES" sz="3800" dirty="0"/>
              <a:t>Antes de ir, yo pensaba que …, pero …</a:t>
            </a:r>
          </a:p>
          <a:p>
            <a:pPr marL="0" indent="0">
              <a:buNone/>
            </a:pPr>
            <a:r>
              <a:rPr lang="es-ES" sz="3800" dirty="0"/>
              <a:t>Además, …</a:t>
            </a:r>
          </a:p>
          <a:p>
            <a:pPr marL="0" indent="0">
              <a:buNone/>
            </a:pPr>
            <a:r>
              <a:rPr lang="es-ES" sz="3800" dirty="0"/>
              <a:t>Espero …</a:t>
            </a:r>
          </a:p>
          <a:p>
            <a:pPr marL="0" indent="0">
              <a:buNone/>
            </a:pPr>
            <a:r>
              <a:rPr lang="es-ES" sz="3800" dirty="0"/>
              <a:t>Me encantaría que…</a:t>
            </a:r>
            <a:endParaRPr lang="es-ES" dirty="0"/>
          </a:p>
        </p:txBody>
      </p:sp>
    </p:spTree>
    <p:extLst>
      <p:ext uri="{BB962C8B-B14F-4D97-AF65-F5344CB8AC3E}">
        <p14:creationId xmlns:p14="http://schemas.microsoft.com/office/powerpoint/2010/main" val="9967888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p:cNvSpPr>
            <a:spLocks noGrp="1"/>
          </p:cNvSpPr>
          <p:nvPr>
            <p:ph type="title"/>
          </p:nvPr>
        </p:nvSpPr>
        <p:spPr/>
        <p:txBody>
          <a:bodyPr/>
          <a:lstStyle/>
          <a:p>
            <a:pPr eaLnBrk="1" hangingPunct="1"/>
            <a:r>
              <a:rPr lang="es-BO" altLang="de-DE"/>
              <a:t>Una historia de amor</a:t>
            </a:r>
          </a:p>
        </p:txBody>
      </p:sp>
      <p:sp>
        <p:nvSpPr>
          <p:cNvPr id="11267" name="Inhaltsplatzhalter 3"/>
          <p:cNvSpPr>
            <a:spLocks noGrp="1"/>
          </p:cNvSpPr>
          <p:nvPr>
            <p:ph idx="1"/>
          </p:nvPr>
        </p:nvSpPr>
        <p:spPr>
          <a:xfrm>
            <a:off x="457200" y="1600200"/>
            <a:ext cx="4114800" cy="4525963"/>
          </a:xfrm>
        </p:spPr>
        <p:txBody>
          <a:bodyPr>
            <a:normAutofit lnSpcReduction="10000"/>
          </a:bodyPr>
          <a:lstStyle/>
          <a:p>
            <a:r>
              <a:rPr lang="de-AT" altLang="de-DE" dirty="0" err="1"/>
              <a:t>Cada</a:t>
            </a:r>
            <a:r>
              <a:rPr lang="de-AT" altLang="de-DE" dirty="0"/>
              <a:t> </a:t>
            </a:r>
            <a:r>
              <a:rPr lang="de-AT" altLang="de-DE" dirty="0" err="1"/>
              <a:t>grupo</a:t>
            </a:r>
            <a:r>
              <a:rPr lang="de-AT" altLang="de-DE" dirty="0"/>
              <a:t> </a:t>
            </a:r>
            <a:r>
              <a:rPr lang="de-AT" altLang="de-DE" dirty="0" err="1"/>
              <a:t>coge</a:t>
            </a:r>
            <a:r>
              <a:rPr lang="de-AT" altLang="de-DE" dirty="0"/>
              <a:t> dos </a:t>
            </a:r>
            <a:r>
              <a:rPr lang="de-AT" altLang="de-DE" dirty="0" err="1"/>
              <a:t>fotografías</a:t>
            </a:r>
            <a:r>
              <a:rPr lang="de-AT" altLang="de-DE" dirty="0"/>
              <a:t> y la </a:t>
            </a:r>
            <a:r>
              <a:rPr lang="de-AT" altLang="de-DE" dirty="0" err="1"/>
              <a:t>ficha</a:t>
            </a:r>
            <a:r>
              <a:rPr lang="de-AT" altLang="de-DE" dirty="0"/>
              <a:t> de </a:t>
            </a:r>
            <a:r>
              <a:rPr lang="de-AT" altLang="de-DE" dirty="0" err="1"/>
              <a:t>un</a:t>
            </a:r>
            <a:r>
              <a:rPr lang="de-AT" altLang="de-DE" dirty="0"/>
              <a:t> </a:t>
            </a:r>
            <a:r>
              <a:rPr lang="de-AT" altLang="de-DE" dirty="0" err="1"/>
              <a:t>lugar</a:t>
            </a:r>
            <a:r>
              <a:rPr lang="de-AT" altLang="de-DE" dirty="0"/>
              <a:t>. </a:t>
            </a:r>
          </a:p>
          <a:p>
            <a:r>
              <a:rPr lang="de-AT" altLang="de-DE" dirty="0"/>
              <a:t>A </a:t>
            </a:r>
            <a:r>
              <a:rPr lang="de-AT" altLang="de-DE" dirty="0" err="1"/>
              <a:t>partir</a:t>
            </a:r>
            <a:r>
              <a:rPr lang="de-AT" altLang="de-DE" dirty="0"/>
              <a:t> de </a:t>
            </a:r>
            <a:r>
              <a:rPr lang="de-AT" altLang="de-DE" dirty="0" err="1"/>
              <a:t>estos</a:t>
            </a:r>
            <a:r>
              <a:rPr lang="de-AT" altLang="de-DE" dirty="0"/>
              <a:t> </a:t>
            </a:r>
            <a:r>
              <a:rPr lang="de-AT" altLang="de-DE" dirty="0" err="1"/>
              <a:t>datos</a:t>
            </a:r>
            <a:r>
              <a:rPr lang="de-AT" altLang="de-DE" dirty="0"/>
              <a:t> </a:t>
            </a:r>
            <a:r>
              <a:rPr lang="de-AT" altLang="de-DE" dirty="0" err="1"/>
              <a:t>tiene</a:t>
            </a:r>
            <a:r>
              <a:rPr lang="de-AT" altLang="de-DE" dirty="0"/>
              <a:t> </a:t>
            </a:r>
            <a:r>
              <a:rPr lang="de-AT" altLang="de-DE" dirty="0" err="1"/>
              <a:t>que</a:t>
            </a:r>
            <a:r>
              <a:rPr lang="de-AT" altLang="de-DE" dirty="0"/>
              <a:t> </a:t>
            </a:r>
            <a:r>
              <a:rPr lang="de-AT" altLang="de-DE" dirty="0" err="1"/>
              <a:t>redactar</a:t>
            </a:r>
            <a:r>
              <a:rPr lang="de-AT" altLang="de-DE" dirty="0"/>
              <a:t> </a:t>
            </a:r>
            <a:r>
              <a:rPr lang="de-AT" altLang="de-DE" dirty="0" err="1"/>
              <a:t>una</a:t>
            </a:r>
            <a:r>
              <a:rPr lang="de-AT" altLang="de-DE" dirty="0"/>
              <a:t> </a:t>
            </a:r>
            <a:r>
              <a:rPr lang="de-AT" altLang="de-DE" dirty="0" err="1"/>
              <a:t>noticia</a:t>
            </a:r>
            <a:r>
              <a:rPr lang="de-AT" altLang="de-DE" dirty="0"/>
              <a:t> de la </a:t>
            </a:r>
            <a:r>
              <a:rPr lang="de-AT" altLang="de-DE" dirty="0" err="1"/>
              <a:t>prensa</a:t>
            </a:r>
            <a:r>
              <a:rPr lang="de-AT" altLang="de-DE" dirty="0"/>
              <a:t> rosa </a:t>
            </a:r>
            <a:r>
              <a:rPr lang="de-AT" altLang="de-DE" dirty="0" err="1"/>
              <a:t>relatando</a:t>
            </a:r>
            <a:r>
              <a:rPr lang="de-AT" altLang="de-DE" dirty="0"/>
              <a:t> </a:t>
            </a:r>
            <a:r>
              <a:rPr lang="de-AT" altLang="de-DE" dirty="0" err="1"/>
              <a:t>una</a:t>
            </a:r>
            <a:r>
              <a:rPr lang="de-AT" altLang="de-DE" dirty="0"/>
              <a:t> </a:t>
            </a:r>
            <a:r>
              <a:rPr lang="de-AT" altLang="de-DE" dirty="0" err="1"/>
              <a:t>historia</a:t>
            </a:r>
            <a:r>
              <a:rPr lang="de-AT" altLang="de-DE" dirty="0"/>
              <a:t> de </a:t>
            </a:r>
            <a:r>
              <a:rPr lang="de-AT" altLang="de-DE" dirty="0" err="1"/>
              <a:t>amor</a:t>
            </a:r>
            <a:r>
              <a:rPr lang="de-AT" altLang="de-DE" dirty="0"/>
              <a:t>. </a:t>
            </a:r>
          </a:p>
        </p:txBody>
      </p:sp>
      <p:pic>
        <p:nvPicPr>
          <p:cNvPr id="11268" name="Picture 6" descr="https://encrypted-tbn1.gstatic.com/images?q=tbn:ANd9GcQnz01WDlqVtxYp8sXRZtpx-aBKe7-3H4lEjUhJS8Iw5w9neUUL">
            <a:hlinkClick r:id="rId2"/>
          </p:cNvPr>
          <p:cNvPicPr>
            <a:picLocks noChangeAspect="1" noChangeArrowheads="1"/>
          </p:cNvPicPr>
          <p:nvPr/>
        </p:nvPicPr>
        <p:blipFill>
          <a:blip r:embed="rId3" cstate="print"/>
          <a:srcRect/>
          <a:stretch>
            <a:fillRect/>
          </a:stretch>
        </p:blipFill>
        <p:spPr bwMode="auto">
          <a:xfrm>
            <a:off x="4787900" y="2349500"/>
            <a:ext cx="3959225" cy="22225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03D291-F591-0240-851A-1CDA075C7F3F}"/>
              </a:ext>
            </a:extLst>
          </p:cNvPr>
          <p:cNvSpPr>
            <a:spLocks noGrp="1"/>
          </p:cNvSpPr>
          <p:nvPr>
            <p:ph type="title"/>
          </p:nvPr>
        </p:nvSpPr>
        <p:spPr/>
        <p:txBody>
          <a:bodyPr/>
          <a:lstStyle/>
          <a:p>
            <a:r>
              <a:rPr lang="es-ES" dirty="0"/>
              <a:t>Una historia policíaca</a:t>
            </a:r>
          </a:p>
        </p:txBody>
      </p:sp>
      <p:pic>
        <p:nvPicPr>
          <p:cNvPr id="4" name="Marcador de contenido 3">
            <a:extLst>
              <a:ext uri="{FF2B5EF4-FFF2-40B4-BE49-F238E27FC236}">
                <a16:creationId xmlns:a16="http://schemas.microsoft.com/office/drawing/2014/main" id="{3AD85557-9AD0-C446-B2A5-498356EF6C39}"/>
              </a:ext>
            </a:extLst>
          </p:cNvPr>
          <p:cNvPicPr>
            <a:picLocks noGrp="1" noChangeAspect="1"/>
          </p:cNvPicPr>
          <p:nvPr>
            <p:ph idx="1"/>
          </p:nvPr>
        </p:nvPicPr>
        <p:blipFill>
          <a:blip r:embed="rId2"/>
          <a:stretch>
            <a:fillRect/>
          </a:stretch>
        </p:blipFill>
        <p:spPr>
          <a:xfrm>
            <a:off x="2123728" y="1144290"/>
            <a:ext cx="4680520" cy="5738725"/>
          </a:xfrm>
          <a:prstGeom prst="rect">
            <a:avLst/>
          </a:prstGeom>
        </p:spPr>
      </p:pic>
    </p:spTree>
    <p:extLst>
      <p:ext uri="{BB962C8B-B14F-4D97-AF65-F5344CB8AC3E}">
        <p14:creationId xmlns:p14="http://schemas.microsoft.com/office/powerpoint/2010/main" val="1063370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Mi </a:t>
            </a:r>
            <a:r>
              <a:rPr lang="de-DE" dirty="0" err="1"/>
              <a:t>álbum</a:t>
            </a:r>
            <a:r>
              <a:rPr lang="de-DE" dirty="0"/>
              <a:t> de </a:t>
            </a:r>
            <a:r>
              <a:rPr lang="de-DE" dirty="0" err="1"/>
              <a:t>fotos</a:t>
            </a:r>
            <a:endParaRPr lang="de-DE" dirty="0"/>
          </a:p>
        </p:txBody>
      </p:sp>
      <p:sp>
        <p:nvSpPr>
          <p:cNvPr id="3" name="Inhaltsplatzhalter 2"/>
          <p:cNvSpPr>
            <a:spLocks noGrp="1"/>
          </p:cNvSpPr>
          <p:nvPr>
            <p:ph idx="1"/>
          </p:nvPr>
        </p:nvSpPr>
        <p:spPr/>
        <p:txBody>
          <a:bodyPr/>
          <a:lstStyle/>
          <a:p>
            <a:endParaRPr lang="de-AT" dirty="0"/>
          </a:p>
          <a:p>
            <a:endParaRPr lang="de-DE"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438137"/>
            <a:ext cx="7218612" cy="5109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el 1"/>
          <p:cNvSpPr>
            <a:spLocks noGrp="1"/>
          </p:cNvSpPr>
          <p:nvPr>
            <p:ph type="title"/>
          </p:nvPr>
        </p:nvSpPr>
        <p:spPr/>
        <p:txBody>
          <a:bodyPr/>
          <a:lstStyle/>
          <a:p>
            <a:r>
              <a:rPr lang="de-AT" altLang="de-DE" dirty="0"/>
              <a:t>Planes </a:t>
            </a:r>
            <a:r>
              <a:rPr lang="de-AT" altLang="de-DE" dirty="0" err="1"/>
              <a:t>para</a:t>
            </a:r>
            <a:r>
              <a:rPr lang="de-AT" altLang="de-DE" dirty="0"/>
              <a:t> </a:t>
            </a:r>
            <a:r>
              <a:rPr lang="de-AT" altLang="de-DE" dirty="0" err="1"/>
              <a:t>el</a:t>
            </a:r>
            <a:r>
              <a:rPr lang="de-AT" altLang="de-DE" dirty="0"/>
              <a:t> </a:t>
            </a:r>
            <a:r>
              <a:rPr lang="de-AT" altLang="de-DE" dirty="0" err="1"/>
              <a:t>verano</a:t>
            </a:r>
            <a:endParaRPr lang="de-AT" altLang="de-DE" dirty="0"/>
          </a:p>
        </p:txBody>
      </p:sp>
      <p:sp>
        <p:nvSpPr>
          <p:cNvPr id="19459" name="Inhaltsplatzhalter 2"/>
          <p:cNvSpPr>
            <a:spLocks noGrp="1"/>
          </p:cNvSpPr>
          <p:nvPr>
            <p:ph sz="half" idx="1"/>
          </p:nvPr>
        </p:nvSpPr>
        <p:spPr/>
        <p:txBody>
          <a:bodyPr>
            <a:normAutofit fontScale="85000" lnSpcReduction="20000"/>
          </a:bodyPr>
          <a:lstStyle/>
          <a:p>
            <a:pPr eaLnBrk="1" hangingPunct="1"/>
            <a:r>
              <a:rPr lang="de-DE" altLang="de-DE" dirty="0" err="1"/>
              <a:t>Cada</a:t>
            </a:r>
            <a:r>
              <a:rPr lang="de-DE" altLang="de-DE" dirty="0"/>
              <a:t> </a:t>
            </a:r>
            <a:r>
              <a:rPr lang="de-DE" altLang="de-DE" dirty="0" err="1"/>
              <a:t>estudiante</a:t>
            </a:r>
            <a:r>
              <a:rPr lang="de-DE" altLang="de-DE" dirty="0"/>
              <a:t> </a:t>
            </a:r>
            <a:r>
              <a:rPr lang="de-DE" altLang="de-DE" dirty="0" err="1"/>
              <a:t>escribe</a:t>
            </a:r>
            <a:r>
              <a:rPr lang="de-DE" altLang="de-DE" dirty="0"/>
              <a:t> 5 </a:t>
            </a:r>
            <a:r>
              <a:rPr lang="de-DE" altLang="de-DE" dirty="0" err="1"/>
              <a:t>deseos</a:t>
            </a:r>
            <a:r>
              <a:rPr lang="de-DE" altLang="de-DE" dirty="0"/>
              <a:t> en </a:t>
            </a:r>
            <a:r>
              <a:rPr lang="de-DE" altLang="de-DE" dirty="0" err="1"/>
              <a:t>infinitivo</a:t>
            </a:r>
            <a:r>
              <a:rPr lang="de-DE" altLang="de-DE" dirty="0"/>
              <a:t>. </a:t>
            </a:r>
            <a:r>
              <a:rPr lang="de-DE" altLang="de-DE" dirty="0" err="1"/>
              <a:t>Después</a:t>
            </a:r>
            <a:r>
              <a:rPr lang="de-DE" altLang="de-DE" dirty="0"/>
              <a:t> se los </a:t>
            </a:r>
            <a:r>
              <a:rPr lang="de-DE" altLang="de-DE" dirty="0" err="1"/>
              <a:t>explica</a:t>
            </a:r>
            <a:r>
              <a:rPr lang="de-DE" altLang="de-DE" dirty="0"/>
              <a:t> a </a:t>
            </a:r>
            <a:r>
              <a:rPr lang="de-DE" altLang="de-DE" dirty="0" err="1"/>
              <a:t>su</a:t>
            </a:r>
            <a:r>
              <a:rPr lang="de-DE" altLang="de-DE" dirty="0"/>
              <a:t> </a:t>
            </a:r>
            <a:r>
              <a:rPr lang="de-DE" altLang="de-DE" dirty="0" err="1"/>
              <a:t>compañero</a:t>
            </a:r>
            <a:r>
              <a:rPr lang="de-DE" altLang="de-DE" dirty="0"/>
              <a:t>/a. </a:t>
            </a:r>
          </a:p>
          <a:p>
            <a:pPr eaLnBrk="1" hangingPunct="1"/>
            <a:r>
              <a:rPr lang="de-DE" altLang="de-DE" dirty="0" err="1"/>
              <a:t>Intercambio</a:t>
            </a:r>
            <a:r>
              <a:rPr lang="de-DE" altLang="de-DE" dirty="0"/>
              <a:t> de </a:t>
            </a:r>
            <a:r>
              <a:rPr lang="de-DE" altLang="de-DE" dirty="0" err="1"/>
              <a:t>fichas</a:t>
            </a:r>
            <a:r>
              <a:rPr lang="de-DE" altLang="de-DE" dirty="0"/>
              <a:t>: </a:t>
            </a:r>
            <a:r>
              <a:rPr lang="de-DE" altLang="de-DE" dirty="0" err="1"/>
              <a:t>cada</a:t>
            </a:r>
            <a:r>
              <a:rPr lang="de-DE" altLang="de-DE" dirty="0"/>
              <a:t> </a:t>
            </a:r>
            <a:r>
              <a:rPr lang="de-DE" altLang="de-DE" dirty="0" err="1"/>
              <a:t>miembro</a:t>
            </a:r>
            <a:r>
              <a:rPr lang="de-DE" altLang="de-DE" dirty="0"/>
              <a:t> de la </a:t>
            </a:r>
            <a:r>
              <a:rPr lang="de-DE" altLang="de-DE" dirty="0" err="1"/>
              <a:t>pareja</a:t>
            </a:r>
            <a:r>
              <a:rPr lang="de-DE" altLang="de-DE" dirty="0"/>
              <a:t> </a:t>
            </a:r>
            <a:r>
              <a:rPr lang="de-DE" altLang="de-DE" dirty="0" err="1"/>
              <a:t>desea</a:t>
            </a:r>
            <a:r>
              <a:rPr lang="de-DE" altLang="de-DE" dirty="0"/>
              <a:t> en </a:t>
            </a:r>
            <a:r>
              <a:rPr lang="de-DE" altLang="de-DE" dirty="0" err="1"/>
              <a:t>voz</a:t>
            </a:r>
            <a:r>
              <a:rPr lang="de-DE" altLang="de-DE" dirty="0"/>
              <a:t> </a:t>
            </a:r>
            <a:r>
              <a:rPr lang="de-DE" altLang="de-DE" dirty="0" err="1"/>
              <a:t>alta</a:t>
            </a:r>
            <a:r>
              <a:rPr lang="de-DE" altLang="de-DE" dirty="0"/>
              <a:t> </a:t>
            </a:r>
            <a:r>
              <a:rPr lang="de-DE" altLang="de-DE" dirty="0" err="1"/>
              <a:t>que</a:t>
            </a:r>
            <a:r>
              <a:rPr lang="de-DE" altLang="de-DE" dirty="0"/>
              <a:t> se </a:t>
            </a:r>
            <a:r>
              <a:rPr lang="de-DE" altLang="de-DE" dirty="0" err="1"/>
              <a:t>cumplan</a:t>
            </a:r>
            <a:r>
              <a:rPr lang="de-DE" altLang="de-DE" dirty="0"/>
              <a:t> los </a:t>
            </a:r>
            <a:r>
              <a:rPr lang="de-DE" altLang="de-DE" dirty="0" err="1"/>
              <a:t>deseos</a:t>
            </a:r>
            <a:r>
              <a:rPr lang="de-DE" altLang="de-DE" dirty="0"/>
              <a:t> del </a:t>
            </a:r>
            <a:r>
              <a:rPr lang="de-DE" altLang="de-DE" dirty="0" err="1"/>
              <a:t>otro</a:t>
            </a:r>
            <a:r>
              <a:rPr lang="de-DE" altLang="de-DE" dirty="0"/>
              <a:t> </a:t>
            </a:r>
          </a:p>
          <a:p>
            <a:pPr eaLnBrk="1" hangingPunct="1"/>
            <a:r>
              <a:rPr lang="de-DE" altLang="de-DE" dirty="0"/>
              <a:t>A </a:t>
            </a:r>
            <a:r>
              <a:rPr lang="de-DE" altLang="de-DE" dirty="0" err="1"/>
              <a:t>partir</a:t>
            </a:r>
            <a:r>
              <a:rPr lang="de-DE" altLang="de-DE" dirty="0"/>
              <a:t> de los </a:t>
            </a:r>
            <a:r>
              <a:rPr lang="de-DE" altLang="de-DE" dirty="0" err="1"/>
              <a:t>deseos</a:t>
            </a:r>
            <a:r>
              <a:rPr lang="de-DE" altLang="de-DE" dirty="0"/>
              <a:t> del/ de la </a:t>
            </a:r>
            <a:r>
              <a:rPr lang="de-DE" altLang="de-DE" dirty="0" err="1"/>
              <a:t>compañero</a:t>
            </a:r>
            <a:r>
              <a:rPr lang="de-DE" altLang="de-DE" dirty="0"/>
              <a:t>/a, se </a:t>
            </a:r>
            <a:r>
              <a:rPr lang="de-DE" altLang="de-DE" dirty="0" err="1"/>
              <a:t>elabora</a:t>
            </a:r>
            <a:r>
              <a:rPr lang="de-DE" altLang="de-DE" dirty="0"/>
              <a:t> la </a:t>
            </a:r>
            <a:r>
              <a:rPr lang="de-DE" altLang="de-DE" dirty="0" err="1"/>
              <a:t>receta</a:t>
            </a:r>
            <a:r>
              <a:rPr lang="de-DE" altLang="de-DE" dirty="0"/>
              <a:t> </a:t>
            </a:r>
            <a:r>
              <a:rPr lang="de-DE" altLang="de-DE" dirty="0" err="1"/>
              <a:t>para</a:t>
            </a:r>
            <a:r>
              <a:rPr lang="de-DE" altLang="de-DE" dirty="0"/>
              <a:t> </a:t>
            </a:r>
            <a:r>
              <a:rPr lang="de-DE" altLang="de-DE" dirty="0" err="1"/>
              <a:t>que</a:t>
            </a:r>
            <a:r>
              <a:rPr lang="de-DE" altLang="de-DE" dirty="0"/>
              <a:t> se </a:t>
            </a:r>
            <a:r>
              <a:rPr lang="de-DE" altLang="de-DE" dirty="0" err="1"/>
              <a:t>hagan</a:t>
            </a:r>
            <a:r>
              <a:rPr lang="de-DE" altLang="de-DE" dirty="0"/>
              <a:t> </a:t>
            </a:r>
            <a:r>
              <a:rPr lang="de-DE" altLang="de-DE" dirty="0" err="1"/>
              <a:t>realidad</a:t>
            </a:r>
            <a:r>
              <a:rPr lang="de-DE" altLang="de-DE" dirty="0"/>
              <a:t>, en forma de 5 </a:t>
            </a:r>
            <a:r>
              <a:rPr lang="de-DE" altLang="de-DE" dirty="0" err="1"/>
              <a:t>consejos</a:t>
            </a:r>
            <a:r>
              <a:rPr lang="de-DE" altLang="de-DE" dirty="0"/>
              <a:t> </a:t>
            </a:r>
            <a:r>
              <a:rPr lang="de-DE" altLang="de-DE" dirty="0" err="1"/>
              <a:t>con</a:t>
            </a:r>
            <a:r>
              <a:rPr lang="de-DE" altLang="de-DE" dirty="0"/>
              <a:t> </a:t>
            </a:r>
            <a:r>
              <a:rPr lang="de-DE" altLang="de-DE" dirty="0" err="1"/>
              <a:t>estructuras</a:t>
            </a:r>
            <a:r>
              <a:rPr lang="de-DE" altLang="de-DE" dirty="0"/>
              <a:t> </a:t>
            </a:r>
            <a:r>
              <a:rPr lang="de-DE" altLang="de-DE" dirty="0" err="1"/>
              <a:t>diferentes</a:t>
            </a:r>
            <a:r>
              <a:rPr lang="de-DE" altLang="de-DE" dirty="0"/>
              <a:t>. </a:t>
            </a:r>
          </a:p>
        </p:txBody>
      </p:sp>
      <p:pic>
        <p:nvPicPr>
          <p:cNvPr id="2" name="Imagen 1">
            <a:extLst>
              <a:ext uri="{FF2B5EF4-FFF2-40B4-BE49-F238E27FC236}">
                <a16:creationId xmlns:a16="http://schemas.microsoft.com/office/drawing/2014/main" id="{69E8A2DD-247E-8646-BF27-1546A8E13012}"/>
              </a:ext>
            </a:extLst>
          </p:cNvPr>
          <p:cNvPicPr>
            <a:picLocks noChangeAspect="1"/>
          </p:cNvPicPr>
          <p:nvPr/>
        </p:nvPicPr>
        <p:blipFill>
          <a:blip r:embed="rId2"/>
          <a:stretch>
            <a:fillRect/>
          </a:stretch>
        </p:blipFill>
        <p:spPr>
          <a:xfrm>
            <a:off x="4495800" y="2544324"/>
            <a:ext cx="4648200" cy="2738132"/>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2AB20D7-42AE-2145-8B0D-B1B8DAFE989D}"/>
              </a:ext>
            </a:extLst>
          </p:cNvPr>
          <p:cNvSpPr>
            <a:spLocks noGrp="1"/>
          </p:cNvSpPr>
          <p:nvPr>
            <p:ph type="title"/>
          </p:nvPr>
        </p:nvSpPr>
        <p:spPr/>
        <p:txBody>
          <a:bodyPr/>
          <a:lstStyle/>
          <a:p>
            <a:r>
              <a:rPr lang="es-ES" dirty="0"/>
              <a:t>Recordatorio gramatical</a:t>
            </a:r>
          </a:p>
        </p:txBody>
      </p:sp>
      <p:graphicFrame>
        <p:nvGraphicFramePr>
          <p:cNvPr id="5" name="Marcador de contenido 4">
            <a:extLst>
              <a:ext uri="{FF2B5EF4-FFF2-40B4-BE49-F238E27FC236}">
                <a16:creationId xmlns:a16="http://schemas.microsoft.com/office/drawing/2014/main" id="{92958F91-E81F-A349-A313-66E1887F1C9A}"/>
              </a:ext>
            </a:extLst>
          </p:cNvPr>
          <p:cNvGraphicFramePr>
            <a:graphicFrameLocks noGrp="1"/>
          </p:cNvGraphicFramePr>
          <p:nvPr>
            <p:ph sz="half" idx="1"/>
            <p:extLst>
              <p:ext uri="{D42A27DB-BD31-4B8C-83A1-F6EECF244321}">
                <p14:modId xmlns:p14="http://schemas.microsoft.com/office/powerpoint/2010/main" val="545507391"/>
              </p:ext>
            </p:extLst>
          </p:nvPr>
        </p:nvGraphicFramePr>
        <p:xfrm>
          <a:off x="767672" y="1628800"/>
          <a:ext cx="7899822" cy="3901440"/>
        </p:xfrm>
        <a:graphic>
          <a:graphicData uri="http://schemas.openxmlformats.org/drawingml/2006/table">
            <a:tbl>
              <a:tblPr firstRow="1" firstCol="1" lastRow="1" lastCol="1" bandRow="1" bandCol="1">
                <a:tableStyleId>{5C22544A-7EE6-4342-B048-85BDC9FD1C3A}</a:tableStyleId>
              </a:tblPr>
              <a:tblGrid>
                <a:gridCol w="7899822">
                  <a:extLst>
                    <a:ext uri="{9D8B030D-6E8A-4147-A177-3AD203B41FA5}">
                      <a16:colId xmlns:a16="http://schemas.microsoft.com/office/drawing/2014/main" val="226703583"/>
                    </a:ext>
                  </a:extLst>
                </a:gridCol>
              </a:tblGrid>
              <a:tr h="1752247">
                <a:tc>
                  <a:txBody>
                    <a:bodyPr/>
                    <a:lstStyle/>
                    <a:p>
                      <a:pPr marL="449580">
                        <a:spcAft>
                          <a:spcPts val="0"/>
                        </a:spcAft>
                      </a:pPr>
                      <a:r>
                        <a:rPr lang="es-ES" sz="2000" dirty="0">
                          <a:effectLst/>
                        </a:rPr>
                        <a:t>Ojalá   (que) + presente/perfecto/imperfecto/</a:t>
                      </a:r>
                      <a:r>
                        <a:rPr lang="es-ES" sz="2000" dirty="0" err="1">
                          <a:effectLst/>
                        </a:rPr>
                        <a:t>plusc</a:t>
                      </a:r>
                      <a:r>
                        <a:rPr lang="es-ES" sz="2000" dirty="0">
                          <a:effectLst/>
                        </a:rPr>
                        <a:t>. de subjuntivo                                        </a:t>
                      </a:r>
                    </a:p>
                    <a:p>
                      <a:pPr marL="449580">
                        <a:spcAft>
                          <a:spcPts val="0"/>
                        </a:spcAft>
                      </a:pPr>
                      <a:endParaRPr lang="es-ES" sz="2000" dirty="0">
                        <a:effectLst/>
                      </a:endParaRPr>
                    </a:p>
                    <a:p>
                      <a:pPr marL="449580">
                        <a:spcAft>
                          <a:spcPts val="0"/>
                        </a:spcAft>
                      </a:pPr>
                      <a:r>
                        <a:rPr lang="es-ES" sz="2000" dirty="0">
                          <a:effectLst/>
                        </a:rPr>
                        <a:t>Espero</a:t>
                      </a:r>
                    </a:p>
                    <a:p>
                      <a:pPr marL="449580">
                        <a:spcAft>
                          <a:spcPts val="0"/>
                        </a:spcAft>
                      </a:pPr>
                      <a:r>
                        <a:rPr lang="es-ES" sz="2000" dirty="0">
                          <a:effectLst/>
                        </a:rPr>
                        <a:t>Quiero                + INFINITIVO (mismo agente)</a:t>
                      </a:r>
                    </a:p>
                    <a:p>
                      <a:pPr marL="449580">
                        <a:spcAft>
                          <a:spcPts val="0"/>
                        </a:spcAft>
                      </a:pPr>
                      <a:r>
                        <a:rPr lang="es-ES" sz="2000" dirty="0">
                          <a:effectLst/>
                        </a:rPr>
                        <a:t>Me gustaría </a:t>
                      </a:r>
                    </a:p>
                    <a:p>
                      <a:pPr marL="449580">
                        <a:spcAft>
                          <a:spcPts val="0"/>
                        </a:spcAft>
                      </a:pPr>
                      <a:r>
                        <a:rPr lang="es-ES" sz="2000" dirty="0">
                          <a:effectLst/>
                        </a:rPr>
                        <a:t>Deseo</a:t>
                      </a:r>
                    </a:p>
                    <a:p>
                      <a:pPr marL="449580">
                        <a:spcAft>
                          <a:spcPts val="0"/>
                        </a:spcAft>
                      </a:pPr>
                      <a:r>
                        <a:rPr lang="es-ES" sz="2000" dirty="0">
                          <a:effectLst/>
                        </a:rPr>
                        <a:t> </a:t>
                      </a:r>
                    </a:p>
                    <a:p>
                      <a:pPr marL="449580">
                        <a:spcAft>
                          <a:spcPts val="0"/>
                        </a:spcAft>
                      </a:pPr>
                      <a:r>
                        <a:rPr lang="es-ES" sz="2000" dirty="0">
                          <a:effectLst/>
                        </a:rPr>
                        <a:t>Deseo</a:t>
                      </a:r>
                    </a:p>
                    <a:p>
                      <a:pPr marL="449580">
                        <a:spcAft>
                          <a:spcPts val="0"/>
                        </a:spcAft>
                      </a:pPr>
                      <a:r>
                        <a:rPr lang="es-ES" sz="2000" dirty="0">
                          <a:effectLst/>
                        </a:rPr>
                        <a:t>Espero                + que + presente de subjuntivo (distinto agente)</a:t>
                      </a:r>
                    </a:p>
                    <a:p>
                      <a:pPr marL="449580">
                        <a:spcAft>
                          <a:spcPts val="0"/>
                        </a:spcAft>
                      </a:pPr>
                      <a:r>
                        <a:rPr lang="es-ES" sz="2000" dirty="0">
                          <a:effectLst/>
                        </a:rPr>
                        <a:t>Quiero</a:t>
                      </a:r>
                    </a:p>
                    <a:p>
                      <a:pPr marL="449580">
                        <a:spcAft>
                          <a:spcPts val="0"/>
                        </a:spcAft>
                      </a:pPr>
                      <a:r>
                        <a:rPr lang="es-ES" sz="2000" dirty="0">
                          <a:effectLst/>
                        </a:rPr>
                        <a:t>                                            </a:t>
                      </a:r>
                    </a:p>
                    <a:p>
                      <a:pPr marL="449580">
                        <a:spcAft>
                          <a:spcPts val="0"/>
                        </a:spcAft>
                      </a:pPr>
                      <a:r>
                        <a:rPr lang="es-ES" sz="2000" dirty="0">
                          <a:effectLst/>
                        </a:rPr>
                        <a:t>Me gustaría       + que + imperfecto de subjuntivo</a:t>
                      </a:r>
                    </a:p>
                    <a:p>
                      <a:pPr marL="449580">
                        <a:spcAft>
                          <a:spcPts val="0"/>
                        </a:spcAft>
                      </a:pPr>
                      <a:r>
                        <a:rPr lang="es-ES" sz="800" dirty="0">
                          <a:effectLst/>
                        </a:rPr>
                        <a:t> </a:t>
                      </a:r>
                    </a:p>
                    <a:p>
                      <a:pPr marL="449580">
                        <a:spcAft>
                          <a:spcPts val="0"/>
                        </a:spcAft>
                      </a:pPr>
                      <a:r>
                        <a:rPr lang="es-ES" sz="800" dirty="0">
                          <a:effectLst/>
                        </a:rPr>
                        <a:t> </a:t>
                      </a:r>
                      <a:endParaRPr lang="es-ES" sz="800" dirty="0">
                        <a:effectLst/>
                        <a:latin typeface="Times New Roman" panose="02020603050405020304" pitchFamily="18" charset="0"/>
                        <a:ea typeface="Times New Roman" panose="02020603050405020304" pitchFamily="18" charset="0"/>
                      </a:endParaRPr>
                    </a:p>
                  </a:txBody>
                  <a:tcPr marL="46935" marR="46935" marT="0" marB="0" anchor="ctr"/>
                </a:tc>
                <a:extLst>
                  <a:ext uri="{0D108BD9-81ED-4DB2-BD59-A6C34878D82A}">
                    <a16:rowId xmlns:a16="http://schemas.microsoft.com/office/drawing/2014/main" val="3579143941"/>
                  </a:ext>
                </a:extLst>
              </a:tr>
            </a:tbl>
          </a:graphicData>
        </a:graphic>
      </p:graphicFrame>
    </p:spTree>
    <p:extLst>
      <p:ext uri="{BB962C8B-B14F-4D97-AF65-F5344CB8AC3E}">
        <p14:creationId xmlns:p14="http://schemas.microsoft.com/office/powerpoint/2010/main" val="14234067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2AB20D7-42AE-2145-8B0D-B1B8DAFE989D}"/>
              </a:ext>
            </a:extLst>
          </p:cNvPr>
          <p:cNvSpPr>
            <a:spLocks noGrp="1"/>
          </p:cNvSpPr>
          <p:nvPr>
            <p:ph type="title"/>
          </p:nvPr>
        </p:nvSpPr>
        <p:spPr/>
        <p:txBody>
          <a:bodyPr/>
          <a:lstStyle/>
          <a:p>
            <a:r>
              <a:rPr lang="es-ES" dirty="0"/>
              <a:t>Recordatorio gramatical</a:t>
            </a:r>
          </a:p>
        </p:txBody>
      </p:sp>
      <p:graphicFrame>
        <p:nvGraphicFramePr>
          <p:cNvPr id="6" name="Marcador de contenido 5">
            <a:extLst>
              <a:ext uri="{FF2B5EF4-FFF2-40B4-BE49-F238E27FC236}">
                <a16:creationId xmlns:a16="http://schemas.microsoft.com/office/drawing/2014/main" id="{DFD7EBDE-B732-F441-8545-B673A5E3CBD0}"/>
              </a:ext>
            </a:extLst>
          </p:cNvPr>
          <p:cNvGraphicFramePr>
            <a:graphicFrameLocks noGrp="1"/>
          </p:cNvGraphicFramePr>
          <p:nvPr>
            <p:ph sz="half" idx="2"/>
            <p:extLst>
              <p:ext uri="{D42A27DB-BD31-4B8C-83A1-F6EECF244321}">
                <p14:modId xmlns:p14="http://schemas.microsoft.com/office/powerpoint/2010/main" val="3381824676"/>
              </p:ext>
            </p:extLst>
          </p:nvPr>
        </p:nvGraphicFramePr>
        <p:xfrm>
          <a:off x="683568" y="1600200"/>
          <a:ext cx="7967828" cy="4061048"/>
        </p:xfrm>
        <a:graphic>
          <a:graphicData uri="http://schemas.openxmlformats.org/drawingml/2006/table">
            <a:tbl>
              <a:tblPr firstRow="1" firstCol="1" lastRow="1" lastCol="1" bandRow="1" bandCol="1">
                <a:tableStyleId>{5C22544A-7EE6-4342-B048-85BDC9FD1C3A}</a:tableStyleId>
              </a:tblPr>
              <a:tblGrid>
                <a:gridCol w="7967828">
                  <a:extLst>
                    <a:ext uri="{9D8B030D-6E8A-4147-A177-3AD203B41FA5}">
                      <a16:colId xmlns:a16="http://schemas.microsoft.com/office/drawing/2014/main" val="2784938574"/>
                    </a:ext>
                  </a:extLst>
                </a:gridCol>
              </a:tblGrid>
              <a:tr h="4061048">
                <a:tc>
                  <a:txBody>
                    <a:bodyPr/>
                    <a:lstStyle/>
                    <a:p>
                      <a:pPr>
                        <a:spcAft>
                          <a:spcPts val="0"/>
                        </a:spcAft>
                      </a:pPr>
                      <a:r>
                        <a:rPr lang="es-ES" sz="800" dirty="0">
                          <a:effectLst/>
                        </a:rPr>
                        <a:t> </a:t>
                      </a:r>
                    </a:p>
                    <a:p>
                      <a:pPr marL="449580">
                        <a:spcAft>
                          <a:spcPts val="0"/>
                        </a:spcAft>
                      </a:pPr>
                      <a:r>
                        <a:rPr lang="es-ES" sz="2400" dirty="0">
                          <a:effectLst/>
                        </a:rPr>
                        <a:t>Te recomiendo</a:t>
                      </a:r>
                    </a:p>
                    <a:p>
                      <a:pPr marL="449580">
                        <a:spcAft>
                          <a:spcPts val="0"/>
                        </a:spcAft>
                      </a:pPr>
                      <a:r>
                        <a:rPr lang="es-ES" sz="2400" dirty="0">
                          <a:effectLst/>
                        </a:rPr>
                        <a:t>Te aconsejo</a:t>
                      </a:r>
                    </a:p>
                    <a:p>
                      <a:pPr marL="449580">
                        <a:spcAft>
                          <a:spcPts val="0"/>
                        </a:spcAft>
                      </a:pPr>
                      <a:r>
                        <a:rPr lang="es-ES" sz="2400" dirty="0">
                          <a:effectLst/>
                        </a:rPr>
                        <a:t>Es recomendable       + que   + presente de subjuntivo</a:t>
                      </a:r>
                    </a:p>
                    <a:p>
                      <a:pPr marL="449580">
                        <a:spcAft>
                          <a:spcPts val="0"/>
                        </a:spcAft>
                      </a:pPr>
                      <a:r>
                        <a:rPr lang="es-ES" sz="2400" dirty="0">
                          <a:effectLst/>
                        </a:rPr>
                        <a:t>Es importante </a:t>
                      </a:r>
                    </a:p>
                    <a:p>
                      <a:pPr marL="449580">
                        <a:spcAft>
                          <a:spcPts val="0"/>
                        </a:spcAft>
                      </a:pPr>
                      <a:r>
                        <a:rPr lang="es-ES" sz="2400" dirty="0">
                          <a:effectLst/>
                        </a:rPr>
                        <a:t> </a:t>
                      </a:r>
                    </a:p>
                    <a:p>
                      <a:pPr marL="449580">
                        <a:spcAft>
                          <a:spcPts val="0"/>
                        </a:spcAft>
                      </a:pPr>
                      <a:r>
                        <a:rPr lang="es-ES" sz="2400" dirty="0">
                          <a:effectLst/>
                        </a:rPr>
                        <a:t>Yo que tú  / Yo en tu lugar / Si fuera tú       + CONDICIONAL</a:t>
                      </a:r>
                    </a:p>
                    <a:p>
                      <a:pPr marL="449580">
                        <a:spcAft>
                          <a:spcPts val="0"/>
                        </a:spcAft>
                      </a:pPr>
                      <a:endParaRPr lang="es-ES" sz="2400" dirty="0">
                        <a:effectLst/>
                      </a:endParaRPr>
                    </a:p>
                    <a:p>
                      <a:pPr marL="449580">
                        <a:spcAft>
                          <a:spcPts val="0"/>
                        </a:spcAft>
                      </a:pPr>
                      <a:r>
                        <a:rPr lang="es-ES" sz="2400" dirty="0">
                          <a:effectLst/>
                        </a:rPr>
                        <a:t>Imperativo</a:t>
                      </a:r>
                    </a:p>
                    <a:p>
                      <a:pPr marL="449580">
                        <a:spcAft>
                          <a:spcPts val="0"/>
                        </a:spcAft>
                      </a:pPr>
                      <a:r>
                        <a:rPr lang="es-ES" sz="2400" dirty="0">
                          <a:effectLst/>
                        </a:rPr>
                        <a:t>Sería recomendable/bueno/… + imperfecto de subjuntivo</a:t>
                      </a:r>
                    </a:p>
                    <a:p>
                      <a:pPr>
                        <a:spcAft>
                          <a:spcPts val="0"/>
                        </a:spcAft>
                      </a:pPr>
                      <a:r>
                        <a:rPr lang="es-ES" sz="2400" dirty="0">
                          <a:effectLst/>
                        </a:rPr>
                        <a:t> </a:t>
                      </a:r>
                    </a:p>
                    <a:p>
                      <a:pPr>
                        <a:spcAft>
                          <a:spcPts val="0"/>
                        </a:spcAft>
                      </a:pPr>
                      <a:endParaRPr lang="es-ES" sz="800" dirty="0">
                        <a:effectLst/>
                        <a:latin typeface="Times New Roman" panose="02020603050405020304" pitchFamily="18" charset="0"/>
                        <a:ea typeface="Times New Roman" panose="02020603050405020304" pitchFamily="18" charset="0"/>
                      </a:endParaRPr>
                    </a:p>
                  </a:txBody>
                  <a:tcPr marL="47348" marR="47348" marT="0" marB="0"/>
                </a:tc>
                <a:extLst>
                  <a:ext uri="{0D108BD9-81ED-4DB2-BD59-A6C34878D82A}">
                    <a16:rowId xmlns:a16="http://schemas.microsoft.com/office/drawing/2014/main" val="271007700"/>
                  </a:ext>
                </a:extLst>
              </a:tr>
            </a:tbl>
          </a:graphicData>
        </a:graphic>
      </p:graphicFrame>
    </p:spTree>
    <p:extLst>
      <p:ext uri="{BB962C8B-B14F-4D97-AF65-F5344CB8AC3E}">
        <p14:creationId xmlns:p14="http://schemas.microsoft.com/office/powerpoint/2010/main" val="42581430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66E1B1DB-8C8A-754E-A909-920EDEDCD509}"/>
              </a:ext>
            </a:extLst>
          </p:cNvPr>
          <p:cNvSpPr>
            <a:spLocks noGrp="1"/>
          </p:cNvSpPr>
          <p:nvPr>
            <p:ph type="title"/>
          </p:nvPr>
        </p:nvSpPr>
        <p:spPr/>
        <p:txBody>
          <a:bodyPr/>
          <a:lstStyle/>
          <a:p>
            <a:r>
              <a:rPr lang="es-ES" dirty="0"/>
              <a:t>Los pronombres de OD / OI</a:t>
            </a:r>
          </a:p>
        </p:txBody>
      </p:sp>
      <p:graphicFrame>
        <p:nvGraphicFramePr>
          <p:cNvPr id="7" name="Marcador de contenido 6">
            <a:extLst>
              <a:ext uri="{FF2B5EF4-FFF2-40B4-BE49-F238E27FC236}">
                <a16:creationId xmlns:a16="http://schemas.microsoft.com/office/drawing/2014/main" id="{ACC3EA14-614B-054A-905A-744ADA570A02}"/>
              </a:ext>
            </a:extLst>
          </p:cNvPr>
          <p:cNvGraphicFramePr>
            <a:graphicFrameLocks noGrp="1"/>
          </p:cNvGraphicFramePr>
          <p:nvPr>
            <p:ph idx="1"/>
            <p:extLst>
              <p:ext uri="{D42A27DB-BD31-4B8C-83A1-F6EECF244321}">
                <p14:modId xmlns:p14="http://schemas.microsoft.com/office/powerpoint/2010/main" val="4266583409"/>
              </p:ext>
            </p:extLst>
          </p:nvPr>
        </p:nvGraphicFramePr>
        <p:xfrm>
          <a:off x="457200" y="1600200"/>
          <a:ext cx="8229600" cy="4417405"/>
        </p:xfrm>
        <a:graphic>
          <a:graphicData uri="http://schemas.openxmlformats.org/drawingml/2006/table">
            <a:tbl>
              <a:tblPr firstRow="1" bandRow="1">
                <a:tableStyleId>{5C22544A-7EE6-4342-B048-85BDC9FD1C3A}</a:tableStyleId>
              </a:tblPr>
              <a:tblGrid>
                <a:gridCol w="2746648">
                  <a:extLst>
                    <a:ext uri="{9D8B030D-6E8A-4147-A177-3AD203B41FA5}">
                      <a16:colId xmlns:a16="http://schemas.microsoft.com/office/drawing/2014/main" val="2499272093"/>
                    </a:ext>
                  </a:extLst>
                </a:gridCol>
                <a:gridCol w="1224136">
                  <a:extLst>
                    <a:ext uri="{9D8B030D-6E8A-4147-A177-3AD203B41FA5}">
                      <a16:colId xmlns:a16="http://schemas.microsoft.com/office/drawing/2014/main" val="2886474800"/>
                    </a:ext>
                  </a:extLst>
                </a:gridCol>
                <a:gridCol w="1224136">
                  <a:extLst>
                    <a:ext uri="{9D8B030D-6E8A-4147-A177-3AD203B41FA5}">
                      <a16:colId xmlns:a16="http://schemas.microsoft.com/office/drawing/2014/main" val="3425248142"/>
                    </a:ext>
                  </a:extLst>
                </a:gridCol>
                <a:gridCol w="3034680">
                  <a:extLst>
                    <a:ext uri="{9D8B030D-6E8A-4147-A177-3AD203B41FA5}">
                      <a16:colId xmlns:a16="http://schemas.microsoft.com/office/drawing/2014/main" val="2469446065"/>
                    </a:ext>
                  </a:extLst>
                </a:gridCol>
              </a:tblGrid>
              <a:tr h="590873">
                <a:tc>
                  <a:txBody>
                    <a:bodyPr/>
                    <a:lstStyle/>
                    <a:p>
                      <a:r>
                        <a:rPr lang="es-ES" dirty="0"/>
                        <a:t>Sujeto</a:t>
                      </a:r>
                    </a:p>
                  </a:txBody>
                  <a:tcPr/>
                </a:tc>
                <a:tc>
                  <a:txBody>
                    <a:bodyPr/>
                    <a:lstStyle/>
                    <a:p>
                      <a:r>
                        <a:rPr lang="es-ES" dirty="0"/>
                        <a:t>OD</a:t>
                      </a:r>
                    </a:p>
                  </a:txBody>
                  <a:tcPr/>
                </a:tc>
                <a:tc>
                  <a:txBody>
                    <a:bodyPr/>
                    <a:lstStyle/>
                    <a:p>
                      <a:r>
                        <a:rPr lang="es-ES" dirty="0"/>
                        <a:t>OI</a:t>
                      </a:r>
                    </a:p>
                  </a:txBody>
                  <a:tcPr/>
                </a:tc>
                <a:tc>
                  <a:txBody>
                    <a:bodyPr/>
                    <a:lstStyle/>
                    <a:p>
                      <a:r>
                        <a:rPr lang="es-ES" dirty="0"/>
                        <a:t>Con preposición* (entre/hasta/según)</a:t>
                      </a:r>
                    </a:p>
                  </a:txBody>
                  <a:tcPr/>
                </a:tc>
                <a:extLst>
                  <a:ext uri="{0D108BD9-81ED-4DB2-BD59-A6C34878D82A}">
                    <a16:rowId xmlns:a16="http://schemas.microsoft.com/office/drawing/2014/main" val="556660352"/>
                  </a:ext>
                </a:extLst>
              </a:tr>
              <a:tr h="590873">
                <a:tc>
                  <a:txBody>
                    <a:bodyPr/>
                    <a:lstStyle/>
                    <a:p>
                      <a:r>
                        <a:rPr lang="es-ES" sz="2400" dirty="0"/>
                        <a:t>yo</a:t>
                      </a:r>
                    </a:p>
                  </a:txBody>
                  <a:tcPr/>
                </a:tc>
                <a:tc>
                  <a:txBody>
                    <a:bodyPr/>
                    <a:lstStyle/>
                    <a:p>
                      <a:r>
                        <a:rPr lang="es-ES" sz="2400" dirty="0"/>
                        <a:t>me</a:t>
                      </a:r>
                    </a:p>
                  </a:txBody>
                  <a:tcPr/>
                </a:tc>
                <a:tc>
                  <a:txBody>
                    <a:bodyPr/>
                    <a:lstStyle/>
                    <a:p>
                      <a:r>
                        <a:rPr lang="es-ES" sz="2400" dirty="0"/>
                        <a:t>me</a:t>
                      </a:r>
                    </a:p>
                  </a:txBody>
                  <a:tcPr/>
                </a:tc>
                <a:tc>
                  <a:txBody>
                    <a:bodyPr/>
                    <a:lstStyle/>
                    <a:p>
                      <a:r>
                        <a:rPr lang="es-ES" sz="2400" dirty="0"/>
                        <a:t>mí / conmigo</a:t>
                      </a:r>
                    </a:p>
                  </a:txBody>
                  <a:tcPr/>
                </a:tc>
                <a:extLst>
                  <a:ext uri="{0D108BD9-81ED-4DB2-BD59-A6C34878D82A}">
                    <a16:rowId xmlns:a16="http://schemas.microsoft.com/office/drawing/2014/main" val="2154548579"/>
                  </a:ext>
                </a:extLst>
              </a:tr>
              <a:tr h="590873">
                <a:tc>
                  <a:txBody>
                    <a:bodyPr/>
                    <a:lstStyle/>
                    <a:p>
                      <a:r>
                        <a:rPr lang="es-ES" sz="2400" dirty="0"/>
                        <a:t>tú</a:t>
                      </a:r>
                    </a:p>
                  </a:txBody>
                  <a:tcPr/>
                </a:tc>
                <a:tc>
                  <a:txBody>
                    <a:bodyPr/>
                    <a:lstStyle/>
                    <a:p>
                      <a:r>
                        <a:rPr lang="es-ES" sz="2400" dirty="0"/>
                        <a:t>te</a:t>
                      </a:r>
                    </a:p>
                  </a:txBody>
                  <a:tcPr/>
                </a:tc>
                <a:tc>
                  <a:txBody>
                    <a:bodyPr/>
                    <a:lstStyle/>
                    <a:p>
                      <a:r>
                        <a:rPr lang="es-ES" sz="2400" dirty="0"/>
                        <a:t>te</a:t>
                      </a:r>
                    </a:p>
                  </a:txBody>
                  <a:tcPr/>
                </a:tc>
                <a:tc>
                  <a:txBody>
                    <a:bodyPr/>
                    <a:lstStyle/>
                    <a:p>
                      <a:r>
                        <a:rPr lang="es-ES" sz="2400" dirty="0"/>
                        <a:t>ti / contigo</a:t>
                      </a:r>
                    </a:p>
                  </a:txBody>
                  <a:tcPr/>
                </a:tc>
                <a:extLst>
                  <a:ext uri="{0D108BD9-81ED-4DB2-BD59-A6C34878D82A}">
                    <a16:rowId xmlns:a16="http://schemas.microsoft.com/office/drawing/2014/main" val="3695009195"/>
                  </a:ext>
                </a:extLst>
              </a:tr>
              <a:tr h="704253">
                <a:tc>
                  <a:txBody>
                    <a:bodyPr/>
                    <a:lstStyle/>
                    <a:p>
                      <a:r>
                        <a:rPr lang="es-ES" sz="2400" dirty="0"/>
                        <a:t>él/ella/ usted</a:t>
                      </a:r>
                    </a:p>
                  </a:txBody>
                  <a:tcPr/>
                </a:tc>
                <a:tc>
                  <a:txBody>
                    <a:bodyPr/>
                    <a:lstStyle/>
                    <a:p>
                      <a:r>
                        <a:rPr lang="es-ES" sz="2400" dirty="0"/>
                        <a:t>lo/la</a:t>
                      </a:r>
                    </a:p>
                  </a:txBody>
                  <a:tcPr>
                    <a:solidFill>
                      <a:srgbClr val="FFFF00"/>
                    </a:solidFill>
                  </a:tcPr>
                </a:tc>
                <a:tc>
                  <a:txBody>
                    <a:bodyPr/>
                    <a:lstStyle/>
                    <a:p>
                      <a:r>
                        <a:rPr lang="es-ES" sz="2400" dirty="0"/>
                        <a:t>le (se)</a:t>
                      </a:r>
                    </a:p>
                  </a:txBody>
                  <a:tcPr>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2400" dirty="0"/>
                        <a:t>él/ella/ usted</a:t>
                      </a:r>
                    </a:p>
                    <a:p>
                      <a:r>
                        <a:rPr lang="es-ES" sz="2400" dirty="0"/>
                        <a:t>consigo</a:t>
                      </a:r>
                    </a:p>
                  </a:txBody>
                  <a:tcPr/>
                </a:tc>
                <a:extLst>
                  <a:ext uri="{0D108BD9-81ED-4DB2-BD59-A6C34878D82A}">
                    <a16:rowId xmlns:a16="http://schemas.microsoft.com/office/drawing/2014/main" val="3505169313"/>
                  </a:ext>
                </a:extLst>
              </a:tr>
              <a:tr h="590873">
                <a:tc>
                  <a:txBody>
                    <a:bodyPr/>
                    <a:lstStyle/>
                    <a:p>
                      <a:r>
                        <a:rPr lang="es-ES" sz="2400" dirty="0"/>
                        <a:t>nosotros/as</a:t>
                      </a:r>
                    </a:p>
                  </a:txBody>
                  <a:tcPr/>
                </a:tc>
                <a:tc>
                  <a:txBody>
                    <a:bodyPr/>
                    <a:lstStyle/>
                    <a:p>
                      <a:r>
                        <a:rPr lang="es-ES" sz="2400" dirty="0"/>
                        <a:t>nos</a:t>
                      </a:r>
                    </a:p>
                  </a:txBody>
                  <a:tcPr/>
                </a:tc>
                <a:tc>
                  <a:txBody>
                    <a:bodyPr/>
                    <a:lstStyle/>
                    <a:p>
                      <a:r>
                        <a:rPr lang="es-ES" sz="2400" dirty="0"/>
                        <a:t>nos</a:t>
                      </a:r>
                    </a:p>
                  </a:txBody>
                  <a:tcPr/>
                </a:tc>
                <a:tc>
                  <a:txBody>
                    <a:bodyPr/>
                    <a:lstStyle/>
                    <a:p>
                      <a:r>
                        <a:rPr lang="es-ES" sz="2400" dirty="0"/>
                        <a:t>nosotros/as</a:t>
                      </a:r>
                    </a:p>
                  </a:txBody>
                  <a:tcPr/>
                </a:tc>
                <a:extLst>
                  <a:ext uri="{0D108BD9-81ED-4DB2-BD59-A6C34878D82A}">
                    <a16:rowId xmlns:a16="http://schemas.microsoft.com/office/drawing/2014/main" val="31954794"/>
                  </a:ext>
                </a:extLst>
              </a:tr>
              <a:tr h="590873">
                <a:tc>
                  <a:txBody>
                    <a:bodyPr/>
                    <a:lstStyle/>
                    <a:p>
                      <a:r>
                        <a:rPr lang="es-ES" sz="2400" dirty="0"/>
                        <a:t>vosotros/as</a:t>
                      </a:r>
                    </a:p>
                  </a:txBody>
                  <a:tcPr/>
                </a:tc>
                <a:tc>
                  <a:txBody>
                    <a:bodyPr/>
                    <a:lstStyle/>
                    <a:p>
                      <a:r>
                        <a:rPr lang="es-ES" sz="2400" dirty="0"/>
                        <a:t>os</a:t>
                      </a:r>
                    </a:p>
                  </a:txBody>
                  <a:tcPr/>
                </a:tc>
                <a:tc>
                  <a:txBody>
                    <a:bodyPr/>
                    <a:lstStyle/>
                    <a:p>
                      <a:r>
                        <a:rPr lang="es-ES" sz="2400" dirty="0"/>
                        <a:t>os</a:t>
                      </a:r>
                    </a:p>
                  </a:txBody>
                  <a:tcPr/>
                </a:tc>
                <a:tc>
                  <a:txBody>
                    <a:bodyPr/>
                    <a:lstStyle/>
                    <a:p>
                      <a:r>
                        <a:rPr lang="es-ES" sz="2400" dirty="0"/>
                        <a:t>vosotros/as</a:t>
                      </a:r>
                    </a:p>
                  </a:txBody>
                  <a:tcPr/>
                </a:tc>
                <a:extLst>
                  <a:ext uri="{0D108BD9-81ED-4DB2-BD59-A6C34878D82A}">
                    <a16:rowId xmlns:a16="http://schemas.microsoft.com/office/drawing/2014/main" val="2408286991"/>
                  </a:ext>
                </a:extLst>
              </a:tr>
              <a:tr h="590873">
                <a:tc>
                  <a:txBody>
                    <a:bodyPr/>
                    <a:lstStyle/>
                    <a:p>
                      <a:r>
                        <a:rPr lang="es-ES" sz="2400" dirty="0"/>
                        <a:t>ellos/ellas/ustedes</a:t>
                      </a:r>
                    </a:p>
                  </a:txBody>
                  <a:tcPr/>
                </a:tc>
                <a:tc>
                  <a:txBody>
                    <a:bodyPr/>
                    <a:lstStyle/>
                    <a:p>
                      <a:r>
                        <a:rPr lang="es-ES" sz="2400" dirty="0"/>
                        <a:t>los/las</a:t>
                      </a:r>
                    </a:p>
                  </a:txBody>
                  <a:tcPr>
                    <a:solidFill>
                      <a:srgbClr val="FFFF00"/>
                    </a:solidFill>
                  </a:tcPr>
                </a:tc>
                <a:tc>
                  <a:txBody>
                    <a:bodyPr/>
                    <a:lstStyle/>
                    <a:p>
                      <a:r>
                        <a:rPr lang="es-ES" sz="2400" dirty="0"/>
                        <a:t>les (se)</a:t>
                      </a:r>
                    </a:p>
                  </a:txBody>
                  <a:tcPr>
                    <a:solidFill>
                      <a:srgbClr val="FFFF00"/>
                    </a:solidFill>
                  </a:tcPr>
                </a:tc>
                <a:tc>
                  <a:txBody>
                    <a:bodyPr/>
                    <a:lstStyle/>
                    <a:p>
                      <a:r>
                        <a:rPr lang="es-ES" sz="2400" dirty="0"/>
                        <a:t>ellos/ellas/ustedes</a:t>
                      </a:r>
                    </a:p>
                  </a:txBody>
                  <a:tcPr/>
                </a:tc>
                <a:extLst>
                  <a:ext uri="{0D108BD9-81ED-4DB2-BD59-A6C34878D82A}">
                    <a16:rowId xmlns:a16="http://schemas.microsoft.com/office/drawing/2014/main" val="1774026042"/>
                  </a:ext>
                </a:extLst>
              </a:tr>
            </a:tbl>
          </a:graphicData>
        </a:graphic>
      </p:graphicFrame>
    </p:spTree>
    <p:extLst>
      <p:ext uri="{BB962C8B-B14F-4D97-AF65-F5344CB8AC3E}">
        <p14:creationId xmlns:p14="http://schemas.microsoft.com/office/powerpoint/2010/main" val="6204453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0B49BAB2-8117-7548-AC16-83B1233DAB9E}"/>
              </a:ext>
            </a:extLst>
          </p:cNvPr>
          <p:cNvSpPr>
            <a:spLocks noGrp="1"/>
          </p:cNvSpPr>
          <p:nvPr>
            <p:ph type="title"/>
          </p:nvPr>
        </p:nvSpPr>
        <p:spPr/>
        <p:txBody>
          <a:bodyPr/>
          <a:lstStyle/>
          <a:p>
            <a:r>
              <a:rPr lang="es-ES" dirty="0"/>
              <a:t>Contraste español/alemán</a:t>
            </a:r>
          </a:p>
        </p:txBody>
      </p:sp>
      <p:sp>
        <p:nvSpPr>
          <p:cNvPr id="6" name="Marcador de contenido 5">
            <a:extLst>
              <a:ext uri="{FF2B5EF4-FFF2-40B4-BE49-F238E27FC236}">
                <a16:creationId xmlns:a16="http://schemas.microsoft.com/office/drawing/2014/main" id="{5D5AE601-C654-7148-839D-F672AA8A9911}"/>
              </a:ext>
            </a:extLst>
          </p:cNvPr>
          <p:cNvSpPr>
            <a:spLocks noGrp="1"/>
          </p:cNvSpPr>
          <p:nvPr>
            <p:ph idx="1"/>
          </p:nvPr>
        </p:nvSpPr>
        <p:spPr/>
        <p:txBody>
          <a:bodyPr/>
          <a:lstStyle/>
          <a:p>
            <a:r>
              <a:rPr lang="es-ES" dirty="0"/>
              <a:t>Juan come </a:t>
            </a:r>
            <a:r>
              <a:rPr lang="es-ES" dirty="0">
                <a:solidFill>
                  <a:srgbClr val="0070C0"/>
                </a:solidFill>
              </a:rPr>
              <a:t>patatas</a:t>
            </a:r>
            <a:r>
              <a:rPr lang="es-ES" dirty="0"/>
              <a:t> </a:t>
            </a:r>
            <a:r>
              <a:rPr lang="es-ES" dirty="0">
                <a:solidFill>
                  <a:srgbClr val="0070C0"/>
                </a:solidFill>
              </a:rPr>
              <a:t>(OD)</a:t>
            </a:r>
          </a:p>
          <a:p>
            <a:pPr lvl="1"/>
            <a:r>
              <a:rPr lang="es-ES" dirty="0"/>
              <a:t>Juan</a:t>
            </a:r>
            <a:r>
              <a:rPr lang="es-ES" dirty="0">
                <a:solidFill>
                  <a:srgbClr val="0070C0"/>
                </a:solidFill>
              </a:rPr>
              <a:t> las </a:t>
            </a:r>
            <a:r>
              <a:rPr lang="es-ES" dirty="0"/>
              <a:t>come. (Juan </a:t>
            </a:r>
            <a:r>
              <a:rPr lang="es-ES" dirty="0" err="1"/>
              <a:t>isst</a:t>
            </a:r>
            <a:r>
              <a:rPr lang="es-ES" dirty="0"/>
              <a:t> </a:t>
            </a:r>
            <a:r>
              <a:rPr lang="es-ES" dirty="0" err="1">
                <a:solidFill>
                  <a:schemeClr val="tx2">
                    <a:lumMod val="60000"/>
                    <a:lumOff val="40000"/>
                  </a:schemeClr>
                </a:solidFill>
              </a:rPr>
              <a:t>sie</a:t>
            </a:r>
            <a:r>
              <a:rPr lang="es-ES" dirty="0"/>
              <a:t>.)</a:t>
            </a:r>
          </a:p>
          <a:p>
            <a:r>
              <a:rPr lang="es-ES" dirty="0"/>
              <a:t>Juan da </a:t>
            </a:r>
            <a:r>
              <a:rPr lang="es-ES" dirty="0">
                <a:solidFill>
                  <a:srgbClr val="0070C0"/>
                </a:solidFill>
              </a:rPr>
              <a:t>patatas (OD)</a:t>
            </a:r>
            <a:r>
              <a:rPr lang="es-ES" dirty="0"/>
              <a:t> </a:t>
            </a:r>
            <a:r>
              <a:rPr lang="es-ES" dirty="0">
                <a:solidFill>
                  <a:srgbClr val="932B90"/>
                </a:solidFill>
              </a:rPr>
              <a:t>a María (OI)</a:t>
            </a:r>
          </a:p>
          <a:p>
            <a:pPr lvl="1"/>
            <a:r>
              <a:rPr lang="es-ES" dirty="0"/>
              <a:t>Juan</a:t>
            </a:r>
            <a:r>
              <a:rPr lang="es-ES" dirty="0">
                <a:solidFill>
                  <a:srgbClr val="932B90"/>
                </a:solidFill>
              </a:rPr>
              <a:t> </a:t>
            </a:r>
            <a:r>
              <a:rPr lang="es-ES" dirty="0">
                <a:solidFill>
                  <a:srgbClr val="0070C0"/>
                </a:solidFill>
              </a:rPr>
              <a:t>las</a:t>
            </a:r>
            <a:r>
              <a:rPr lang="es-ES" dirty="0">
                <a:solidFill>
                  <a:srgbClr val="932B90"/>
                </a:solidFill>
              </a:rPr>
              <a:t> </a:t>
            </a:r>
            <a:r>
              <a:rPr lang="es-ES" dirty="0"/>
              <a:t>da</a:t>
            </a:r>
            <a:r>
              <a:rPr lang="es-ES" dirty="0">
                <a:solidFill>
                  <a:srgbClr val="932B90"/>
                </a:solidFill>
              </a:rPr>
              <a:t> a María. </a:t>
            </a:r>
          </a:p>
          <a:p>
            <a:pPr lvl="1"/>
            <a:r>
              <a:rPr lang="es-ES" dirty="0"/>
              <a:t>Juan</a:t>
            </a:r>
            <a:r>
              <a:rPr lang="es-ES" dirty="0">
                <a:solidFill>
                  <a:srgbClr val="932B90"/>
                </a:solidFill>
              </a:rPr>
              <a:t> le </a:t>
            </a:r>
            <a:r>
              <a:rPr lang="es-ES" dirty="0"/>
              <a:t>da</a:t>
            </a:r>
            <a:r>
              <a:rPr lang="es-ES" dirty="0">
                <a:solidFill>
                  <a:srgbClr val="932B90"/>
                </a:solidFill>
              </a:rPr>
              <a:t> </a:t>
            </a:r>
            <a:r>
              <a:rPr lang="es-ES" dirty="0">
                <a:solidFill>
                  <a:srgbClr val="0070C0"/>
                </a:solidFill>
              </a:rPr>
              <a:t>patatas</a:t>
            </a:r>
            <a:r>
              <a:rPr lang="es-ES" dirty="0">
                <a:solidFill>
                  <a:srgbClr val="932B90"/>
                </a:solidFill>
              </a:rPr>
              <a:t>. </a:t>
            </a:r>
          </a:p>
          <a:p>
            <a:pPr lvl="1"/>
            <a:r>
              <a:rPr lang="es-ES" dirty="0"/>
              <a:t>Juan</a:t>
            </a:r>
            <a:r>
              <a:rPr lang="es-ES" dirty="0">
                <a:solidFill>
                  <a:srgbClr val="932B90"/>
                </a:solidFill>
              </a:rPr>
              <a:t> </a:t>
            </a:r>
            <a:r>
              <a:rPr lang="es-ES" strike="sngStrike" dirty="0">
                <a:solidFill>
                  <a:srgbClr val="932B90"/>
                </a:solidFill>
              </a:rPr>
              <a:t>le</a:t>
            </a:r>
            <a:r>
              <a:rPr lang="es-ES" dirty="0">
                <a:solidFill>
                  <a:srgbClr val="932B90"/>
                </a:solidFill>
              </a:rPr>
              <a:t> se </a:t>
            </a:r>
            <a:r>
              <a:rPr lang="es-ES" dirty="0">
                <a:solidFill>
                  <a:srgbClr val="0070C0"/>
                </a:solidFill>
              </a:rPr>
              <a:t>las</a:t>
            </a:r>
            <a:r>
              <a:rPr lang="es-ES" dirty="0">
                <a:solidFill>
                  <a:srgbClr val="932B90"/>
                </a:solidFill>
              </a:rPr>
              <a:t> </a:t>
            </a:r>
            <a:r>
              <a:rPr lang="es-ES" dirty="0"/>
              <a:t>da</a:t>
            </a:r>
            <a:r>
              <a:rPr lang="es-ES" dirty="0">
                <a:solidFill>
                  <a:srgbClr val="932B90"/>
                </a:solidFill>
              </a:rPr>
              <a:t>. (</a:t>
            </a:r>
            <a:r>
              <a:rPr lang="es-ES" dirty="0"/>
              <a:t>Juan</a:t>
            </a:r>
            <a:r>
              <a:rPr lang="es-ES" dirty="0">
                <a:solidFill>
                  <a:srgbClr val="932B90"/>
                </a:solidFill>
              </a:rPr>
              <a:t> </a:t>
            </a:r>
            <a:r>
              <a:rPr lang="es-ES" dirty="0" err="1"/>
              <a:t>gibt</a:t>
            </a:r>
            <a:r>
              <a:rPr lang="es-ES" dirty="0">
                <a:solidFill>
                  <a:srgbClr val="932B90"/>
                </a:solidFill>
              </a:rPr>
              <a:t> </a:t>
            </a:r>
            <a:r>
              <a:rPr lang="es-ES" dirty="0" err="1">
                <a:solidFill>
                  <a:schemeClr val="tx2">
                    <a:lumMod val="60000"/>
                    <a:lumOff val="40000"/>
                  </a:schemeClr>
                </a:solidFill>
              </a:rPr>
              <a:t>sie</a:t>
            </a:r>
            <a:r>
              <a:rPr lang="es-ES" dirty="0">
                <a:solidFill>
                  <a:srgbClr val="932B90"/>
                </a:solidFill>
              </a:rPr>
              <a:t> </a:t>
            </a:r>
            <a:r>
              <a:rPr lang="es-ES" dirty="0" err="1">
                <a:solidFill>
                  <a:srgbClr val="932B90"/>
                </a:solidFill>
              </a:rPr>
              <a:t>ihr</a:t>
            </a:r>
            <a:r>
              <a:rPr lang="es-ES" dirty="0">
                <a:solidFill>
                  <a:srgbClr val="932B90"/>
                </a:solidFill>
              </a:rPr>
              <a:t>.)</a:t>
            </a:r>
            <a:endParaRPr lang="es-ES" dirty="0"/>
          </a:p>
        </p:txBody>
      </p:sp>
    </p:spTree>
    <p:extLst>
      <p:ext uri="{BB962C8B-B14F-4D97-AF65-F5344CB8AC3E}">
        <p14:creationId xmlns:p14="http://schemas.microsoft.com/office/powerpoint/2010/main" val="37687442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61D6F9-6288-0040-B77D-EFEE9E37AC0F}"/>
              </a:ext>
            </a:extLst>
          </p:cNvPr>
          <p:cNvSpPr>
            <a:spLocks noGrp="1"/>
          </p:cNvSpPr>
          <p:nvPr>
            <p:ph type="title"/>
          </p:nvPr>
        </p:nvSpPr>
        <p:spPr>
          <a:xfrm>
            <a:off x="457200" y="274638"/>
            <a:ext cx="8229600" cy="634082"/>
          </a:xfrm>
        </p:spPr>
        <p:txBody>
          <a:bodyPr>
            <a:normAutofit fontScale="90000"/>
          </a:bodyPr>
          <a:lstStyle/>
          <a:p>
            <a:r>
              <a:rPr lang="es-ES" sz="3600" dirty="0"/>
              <a:t>Posición de los pronombres</a:t>
            </a:r>
          </a:p>
        </p:txBody>
      </p:sp>
      <p:graphicFrame>
        <p:nvGraphicFramePr>
          <p:cNvPr id="4" name="Marcador de contenido 3">
            <a:extLst>
              <a:ext uri="{FF2B5EF4-FFF2-40B4-BE49-F238E27FC236}">
                <a16:creationId xmlns:a16="http://schemas.microsoft.com/office/drawing/2014/main" id="{182311A0-067C-A446-9A2E-4F62F81D63DC}"/>
              </a:ext>
            </a:extLst>
          </p:cNvPr>
          <p:cNvGraphicFramePr>
            <a:graphicFrameLocks noGrp="1"/>
          </p:cNvGraphicFramePr>
          <p:nvPr>
            <p:ph idx="1"/>
            <p:extLst>
              <p:ext uri="{D42A27DB-BD31-4B8C-83A1-F6EECF244321}">
                <p14:modId xmlns:p14="http://schemas.microsoft.com/office/powerpoint/2010/main" val="4190281486"/>
              </p:ext>
            </p:extLst>
          </p:nvPr>
        </p:nvGraphicFramePr>
        <p:xfrm>
          <a:off x="428913" y="1052736"/>
          <a:ext cx="8229600" cy="2834640"/>
        </p:xfrm>
        <a:graphic>
          <a:graphicData uri="http://schemas.openxmlformats.org/drawingml/2006/table">
            <a:tbl>
              <a:tblPr firstRow="1" bandRow="1">
                <a:tableStyleId>{93296810-A885-4BE3-A3E7-6D5BEEA58F35}</a:tableStyleId>
              </a:tblPr>
              <a:tblGrid>
                <a:gridCol w="4114800">
                  <a:extLst>
                    <a:ext uri="{9D8B030D-6E8A-4147-A177-3AD203B41FA5}">
                      <a16:colId xmlns:a16="http://schemas.microsoft.com/office/drawing/2014/main" val="189915895"/>
                    </a:ext>
                  </a:extLst>
                </a:gridCol>
                <a:gridCol w="4114800">
                  <a:extLst>
                    <a:ext uri="{9D8B030D-6E8A-4147-A177-3AD203B41FA5}">
                      <a16:colId xmlns:a16="http://schemas.microsoft.com/office/drawing/2014/main" val="2597358008"/>
                    </a:ext>
                  </a:extLst>
                </a:gridCol>
              </a:tblGrid>
              <a:tr h="321917">
                <a:tc>
                  <a:txBody>
                    <a:bodyPr/>
                    <a:lstStyle/>
                    <a:p>
                      <a:r>
                        <a:rPr lang="es-ES" dirty="0"/>
                        <a:t>Verbo + pronombres (en una palabra)</a:t>
                      </a:r>
                    </a:p>
                  </a:txBody>
                  <a:tcPr/>
                </a:tc>
                <a:tc>
                  <a:txBody>
                    <a:bodyPr/>
                    <a:lstStyle/>
                    <a:p>
                      <a:r>
                        <a:rPr lang="es-ES" dirty="0"/>
                        <a:t>Pronombre + verbo  (separados)</a:t>
                      </a:r>
                    </a:p>
                  </a:txBody>
                  <a:tcPr/>
                </a:tc>
                <a:extLst>
                  <a:ext uri="{0D108BD9-81ED-4DB2-BD59-A6C34878D82A}">
                    <a16:rowId xmlns:a16="http://schemas.microsoft.com/office/drawing/2014/main" val="3273815006"/>
                  </a:ext>
                </a:extLst>
              </a:tr>
              <a:tr h="793769">
                <a:tc>
                  <a:txBody>
                    <a:bodyPr/>
                    <a:lstStyle/>
                    <a:p>
                      <a:r>
                        <a:rPr lang="es-ES" dirty="0"/>
                        <a:t>Imperativo afirmativo</a:t>
                      </a:r>
                    </a:p>
                    <a:p>
                      <a:r>
                        <a:rPr lang="es-ES" dirty="0"/>
                        <a:t>¡Dé </a:t>
                      </a:r>
                      <a:r>
                        <a:rPr lang="es-ES" dirty="0">
                          <a:solidFill>
                            <a:srgbClr val="0070C0"/>
                          </a:solidFill>
                        </a:rPr>
                        <a:t>la noticia</a:t>
                      </a:r>
                      <a:r>
                        <a:rPr lang="es-ES" dirty="0"/>
                        <a:t> </a:t>
                      </a:r>
                      <a:r>
                        <a:rPr lang="es-ES" dirty="0">
                          <a:solidFill>
                            <a:srgbClr val="932B90"/>
                          </a:solidFill>
                        </a:rPr>
                        <a:t>a Carmen</a:t>
                      </a:r>
                      <a:r>
                        <a:rPr lang="es-ES" dirty="0"/>
                        <a:t>! </a:t>
                      </a:r>
                      <a:r>
                        <a:rPr lang="es-ES" dirty="0">
                          <a:sym typeface="Wingdings" pitchFamily="2" charset="2"/>
                        </a:rPr>
                        <a:t> Dé</a:t>
                      </a:r>
                      <a:r>
                        <a:rPr lang="es-ES" dirty="0">
                          <a:solidFill>
                            <a:srgbClr val="932B90"/>
                          </a:solidFill>
                          <a:sym typeface="Wingdings" pitchFamily="2" charset="2"/>
                        </a:rPr>
                        <a:t>se</a:t>
                      </a:r>
                      <a:r>
                        <a:rPr lang="es-ES" dirty="0">
                          <a:solidFill>
                            <a:srgbClr val="0070C0"/>
                          </a:solidFill>
                          <a:sym typeface="Wingdings" pitchFamily="2" charset="2"/>
                        </a:rPr>
                        <a:t>la</a:t>
                      </a:r>
                      <a:endParaRPr lang="es-ES" dirty="0">
                        <a:solidFill>
                          <a:srgbClr val="0070C0"/>
                        </a:solidFill>
                      </a:endParaRPr>
                    </a:p>
                  </a:txBody>
                  <a:tcPr/>
                </a:tc>
                <a:tc>
                  <a:txBody>
                    <a:bodyPr/>
                    <a:lstStyle/>
                    <a:p>
                      <a:r>
                        <a:rPr lang="es-ES" dirty="0"/>
                        <a:t>Imperativo negativo</a:t>
                      </a:r>
                    </a:p>
                    <a:p>
                      <a:r>
                        <a:rPr lang="es-ES" dirty="0"/>
                        <a:t>¡No dé </a:t>
                      </a:r>
                      <a:r>
                        <a:rPr lang="es-ES" dirty="0">
                          <a:solidFill>
                            <a:srgbClr val="0070C0"/>
                          </a:solidFill>
                        </a:rPr>
                        <a:t>la noticia</a:t>
                      </a:r>
                      <a:r>
                        <a:rPr lang="es-ES" dirty="0"/>
                        <a:t>  </a:t>
                      </a:r>
                      <a:r>
                        <a:rPr lang="es-ES" dirty="0">
                          <a:solidFill>
                            <a:srgbClr val="932B90"/>
                          </a:solidFill>
                        </a:rPr>
                        <a:t>a Carmen</a:t>
                      </a:r>
                      <a:r>
                        <a:rPr lang="es-ES" dirty="0"/>
                        <a:t>! </a:t>
                      </a:r>
                      <a:r>
                        <a:rPr lang="es-ES" dirty="0">
                          <a:sym typeface="Wingdings" pitchFamily="2" charset="2"/>
                        </a:rPr>
                        <a:t> ¡No </a:t>
                      </a:r>
                      <a:r>
                        <a:rPr lang="es-ES" dirty="0">
                          <a:solidFill>
                            <a:srgbClr val="932B90"/>
                          </a:solidFill>
                          <a:sym typeface="Wingdings" pitchFamily="2" charset="2"/>
                        </a:rPr>
                        <a:t>se</a:t>
                      </a:r>
                      <a:r>
                        <a:rPr lang="es-ES" dirty="0">
                          <a:sym typeface="Wingdings" pitchFamily="2" charset="2"/>
                        </a:rPr>
                        <a:t> </a:t>
                      </a:r>
                      <a:r>
                        <a:rPr lang="es-ES" dirty="0">
                          <a:solidFill>
                            <a:srgbClr val="0070C0"/>
                          </a:solidFill>
                          <a:sym typeface="Wingdings" pitchFamily="2" charset="2"/>
                        </a:rPr>
                        <a:t>la</a:t>
                      </a:r>
                      <a:r>
                        <a:rPr lang="es-ES" dirty="0">
                          <a:sym typeface="Wingdings" pitchFamily="2" charset="2"/>
                        </a:rPr>
                        <a:t> dé!</a:t>
                      </a:r>
                      <a:endParaRPr lang="es-ES" dirty="0"/>
                    </a:p>
                  </a:txBody>
                  <a:tcPr/>
                </a:tc>
                <a:extLst>
                  <a:ext uri="{0D108BD9-81ED-4DB2-BD59-A6C34878D82A}">
                    <a16:rowId xmlns:a16="http://schemas.microsoft.com/office/drawing/2014/main" val="4087809559"/>
                  </a:ext>
                </a:extLst>
              </a:tr>
              <a:tr h="555638">
                <a:tc>
                  <a:txBody>
                    <a:bodyPr/>
                    <a:lstStyle/>
                    <a:p>
                      <a:r>
                        <a:rPr lang="es-ES" dirty="0"/>
                        <a:t>INFINITIVO</a:t>
                      </a:r>
                    </a:p>
                    <a:p>
                      <a:r>
                        <a:rPr lang="es-ES" dirty="0"/>
                        <a:t>Dar </a:t>
                      </a:r>
                      <a:r>
                        <a:rPr lang="es-ES" dirty="0">
                          <a:solidFill>
                            <a:srgbClr val="0070C0"/>
                          </a:solidFill>
                        </a:rPr>
                        <a:t>la noticia</a:t>
                      </a:r>
                      <a:r>
                        <a:rPr lang="es-ES" dirty="0"/>
                        <a:t>  </a:t>
                      </a:r>
                      <a:r>
                        <a:rPr lang="es-ES" dirty="0">
                          <a:solidFill>
                            <a:srgbClr val="932B90"/>
                          </a:solidFill>
                        </a:rPr>
                        <a:t>a Carmen</a:t>
                      </a:r>
                      <a:r>
                        <a:rPr lang="es-ES" dirty="0"/>
                        <a:t>. </a:t>
                      </a:r>
                      <a:r>
                        <a:rPr lang="es-ES" dirty="0">
                          <a:sym typeface="Wingdings" pitchFamily="2" charset="2"/>
                        </a:rPr>
                        <a:t> </a:t>
                      </a:r>
                      <a:r>
                        <a:rPr lang="es-ES" dirty="0"/>
                        <a:t>Dár</a:t>
                      </a:r>
                      <a:r>
                        <a:rPr lang="es-ES" dirty="0">
                          <a:solidFill>
                            <a:srgbClr val="932B90"/>
                          </a:solidFill>
                        </a:rPr>
                        <a:t>se</a:t>
                      </a:r>
                      <a:r>
                        <a:rPr lang="es-ES" dirty="0">
                          <a:solidFill>
                            <a:srgbClr val="0070C0"/>
                          </a:solidFill>
                        </a:rPr>
                        <a:t>la</a:t>
                      </a:r>
                      <a:r>
                        <a:rPr lang="es-ES" dirty="0"/>
                        <a:t>.</a:t>
                      </a:r>
                    </a:p>
                  </a:txBody>
                  <a:tcPr/>
                </a:tc>
                <a:tc>
                  <a:txBody>
                    <a:bodyPr/>
                    <a:lstStyle/>
                    <a:p>
                      <a:r>
                        <a:rPr lang="es-ES" dirty="0"/>
                        <a:t>Formas personales (todos los tiempos)</a:t>
                      </a:r>
                    </a:p>
                    <a:p>
                      <a:r>
                        <a:rPr lang="es-ES" dirty="0"/>
                        <a:t>Dio </a:t>
                      </a:r>
                      <a:r>
                        <a:rPr lang="es-ES" dirty="0">
                          <a:solidFill>
                            <a:srgbClr val="0070C0"/>
                          </a:solidFill>
                        </a:rPr>
                        <a:t>la noticia</a:t>
                      </a:r>
                      <a:r>
                        <a:rPr lang="es-ES" dirty="0"/>
                        <a:t>  </a:t>
                      </a:r>
                      <a:r>
                        <a:rPr lang="es-ES" dirty="0">
                          <a:solidFill>
                            <a:srgbClr val="932B90"/>
                          </a:solidFill>
                        </a:rPr>
                        <a:t>a Carmen</a:t>
                      </a:r>
                      <a:r>
                        <a:rPr lang="es-ES" dirty="0">
                          <a:sym typeface="Wingdings" pitchFamily="2" charset="2"/>
                        </a:rPr>
                        <a:t> </a:t>
                      </a:r>
                      <a:r>
                        <a:rPr lang="es-ES" dirty="0">
                          <a:solidFill>
                            <a:srgbClr val="932B90"/>
                          </a:solidFill>
                          <a:sym typeface="Wingdings" pitchFamily="2" charset="2"/>
                        </a:rPr>
                        <a:t>Se</a:t>
                      </a:r>
                      <a:r>
                        <a:rPr lang="es-ES" dirty="0">
                          <a:sym typeface="Wingdings" pitchFamily="2" charset="2"/>
                        </a:rPr>
                        <a:t> </a:t>
                      </a:r>
                      <a:r>
                        <a:rPr lang="es-ES" dirty="0">
                          <a:solidFill>
                            <a:srgbClr val="0070C0"/>
                          </a:solidFill>
                          <a:sym typeface="Wingdings" pitchFamily="2" charset="2"/>
                        </a:rPr>
                        <a:t>la</a:t>
                      </a:r>
                      <a:r>
                        <a:rPr lang="es-ES" dirty="0">
                          <a:sym typeface="Wingdings" pitchFamily="2" charset="2"/>
                        </a:rPr>
                        <a:t> dio.</a:t>
                      </a:r>
                      <a:endParaRPr lang="es-ES" dirty="0"/>
                    </a:p>
                  </a:txBody>
                  <a:tcPr/>
                </a:tc>
                <a:extLst>
                  <a:ext uri="{0D108BD9-81ED-4DB2-BD59-A6C34878D82A}">
                    <a16:rowId xmlns:a16="http://schemas.microsoft.com/office/drawing/2014/main" val="3422392771"/>
                  </a:ext>
                </a:extLst>
              </a:tr>
              <a:tr h="555638">
                <a:tc>
                  <a:txBody>
                    <a:bodyPr/>
                    <a:lstStyle/>
                    <a:p>
                      <a:r>
                        <a:rPr lang="es-ES" dirty="0"/>
                        <a:t>GERUNDIO</a:t>
                      </a:r>
                    </a:p>
                    <a:p>
                      <a:r>
                        <a:rPr lang="es-ES" dirty="0"/>
                        <a:t>Dándole </a:t>
                      </a:r>
                      <a:r>
                        <a:rPr lang="es-ES" dirty="0">
                          <a:solidFill>
                            <a:srgbClr val="0070C0"/>
                          </a:solidFill>
                        </a:rPr>
                        <a:t>la noticia</a:t>
                      </a:r>
                      <a:r>
                        <a:rPr lang="es-ES" dirty="0"/>
                        <a:t>  </a:t>
                      </a:r>
                      <a:r>
                        <a:rPr lang="es-ES" dirty="0">
                          <a:solidFill>
                            <a:srgbClr val="932B90"/>
                          </a:solidFill>
                        </a:rPr>
                        <a:t>a Carmen</a:t>
                      </a:r>
                      <a:r>
                        <a:rPr lang="es-ES" dirty="0"/>
                        <a:t>. </a:t>
                      </a:r>
                      <a:r>
                        <a:rPr lang="es-ES" dirty="0">
                          <a:sym typeface="Wingdings" pitchFamily="2" charset="2"/>
                        </a:rPr>
                        <a:t> Dándo</a:t>
                      </a:r>
                      <a:r>
                        <a:rPr lang="es-ES" dirty="0">
                          <a:solidFill>
                            <a:srgbClr val="932B90"/>
                          </a:solidFill>
                          <a:sym typeface="Wingdings" pitchFamily="2" charset="2"/>
                        </a:rPr>
                        <a:t>se</a:t>
                      </a:r>
                      <a:r>
                        <a:rPr lang="es-ES" dirty="0">
                          <a:solidFill>
                            <a:srgbClr val="0070C0"/>
                          </a:solidFill>
                          <a:sym typeface="Wingdings" pitchFamily="2" charset="2"/>
                        </a:rPr>
                        <a:t>la</a:t>
                      </a:r>
                      <a:endParaRPr lang="es-ES" dirty="0">
                        <a:solidFill>
                          <a:srgbClr val="0070C0"/>
                        </a:solidFill>
                      </a:endParaRPr>
                    </a:p>
                  </a:txBody>
                  <a:tcPr/>
                </a:tc>
                <a:tc>
                  <a:txBody>
                    <a:bodyPr/>
                    <a:lstStyle/>
                    <a:p>
                      <a:endParaRPr lang="es-ES" dirty="0"/>
                    </a:p>
                  </a:txBody>
                  <a:tcPr/>
                </a:tc>
                <a:extLst>
                  <a:ext uri="{0D108BD9-81ED-4DB2-BD59-A6C34878D82A}">
                    <a16:rowId xmlns:a16="http://schemas.microsoft.com/office/drawing/2014/main" val="2421253641"/>
                  </a:ext>
                </a:extLst>
              </a:tr>
            </a:tbl>
          </a:graphicData>
        </a:graphic>
      </p:graphicFrame>
      <p:sp>
        <p:nvSpPr>
          <p:cNvPr id="6" name="CuadroTexto 5">
            <a:extLst>
              <a:ext uri="{FF2B5EF4-FFF2-40B4-BE49-F238E27FC236}">
                <a16:creationId xmlns:a16="http://schemas.microsoft.com/office/drawing/2014/main" id="{E11A1D53-03D3-424C-8D1E-8ECEBCBACAFB}"/>
              </a:ext>
            </a:extLst>
          </p:cNvPr>
          <p:cNvSpPr txBox="1"/>
          <p:nvPr/>
        </p:nvSpPr>
        <p:spPr>
          <a:xfrm>
            <a:off x="428912" y="4293095"/>
            <a:ext cx="8257887" cy="2308324"/>
          </a:xfrm>
          <a:prstGeom prst="rect">
            <a:avLst/>
          </a:prstGeom>
          <a:noFill/>
        </p:spPr>
        <p:txBody>
          <a:bodyPr wrap="square" rtlCol="0">
            <a:spAutoFit/>
          </a:bodyPr>
          <a:lstStyle/>
          <a:p>
            <a:r>
              <a:rPr lang="es-ES" sz="3200" dirty="0"/>
              <a:t>La doble posibilidad de las perífrasis</a:t>
            </a:r>
          </a:p>
          <a:p>
            <a:pPr marL="457200" indent="-457200">
              <a:buFont typeface="Arial" panose="020B0604020202020204" pitchFamily="34" charset="0"/>
              <a:buChar char="•"/>
            </a:pPr>
            <a:r>
              <a:rPr lang="es-ES" sz="2800" dirty="0"/>
              <a:t>Tengo que dar </a:t>
            </a:r>
            <a:r>
              <a:rPr lang="es-ES" sz="2800" dirty="0">
                <a:solidFill>
                  <a:srgbClr val="0070C0"/>
                </a:solidFill>
              </a:rPr>
              <a:t>la noticia</a:t>
            </a:r>
            <a:r>
              <a:rPr lang="es-ES" sz="2800" dirty="0"/>
              <a:t> </a:t>
            </a:r>
            <a:r>
              <a:rPr lang="es-ES" sz="2800" dirty="0">
                <a:solidFill>
                  <a:srgbClr val="932B90"/>
                </a:solidFill>
              </a:rPr>
              <a:t>a Carmen</a:t>
            </a:r>
          </a:p>
          <a:p>
            <a:pPr marL="914400" lvl="1" indent="-457200">
              <a:buFont typeface="Wingdings" pitchFamily="2" charset="2"/>
              <a:buChar char="Ø"/>
            </a:pPr>
            <a:r>
              <a:rPr lang="es-ES" sz="2800" dirty="0"/>
              <a:t>Tengo que dár</a:t>
            </a:r>
            <a:r>
              <a:rPr lang="es-ES" sz="2800" dirty="0">
                <a:solidFill>
                  <a:srgbClr val="932B90"/>
                </a:solidFill>
              </a:rPr>
              <a:t>se</a:t>
            </a:r>
            <a:r>
              <a:rPr lang="es-ES" sz="2800" dirty="0">
                <a:solidFill>
                  <a:srgbClr val="0070C0"/>
                </a:solidFill>
              </a:rPr>
              <a:t>la</a:t>
            </a:r>
            <a:r>
              <a:rPr lang="es-ES" sz="2800" dirty="0"/>
              <a:t>. / </a:t>
            </a:r>
            <a:r>
              <a:rPr lang="es-ES" sz="2800" dirty="0">
                <a:solidFill>
                  <a:srgbClr val="932B90"/>
                </a:solidFill>
              </a:rPr>
              <a:t>Se</a:t>
            </a:r>
            <a:r>
              <a:rPr lang="es-ES" sz="2800" dirty="0"/>
              <a:t> </a:t>
            </a:r>
            <a:r>
              <a:rPr lang="es-ES" sz="2800" dirty="0">
                <a:solidFill>
                  <a:srgbClr val="0070C0"/>
                </a:solidFill>
              </a:rPr>
              <a:t>la</a:t>
            </a:r>
            <a:r>
              <a:rPr lang="es-ES" sz="2800" dirty="0"/>
              <a:t> tengo que dar</a:t>
            </a:r>
          </a:p>
          <a:p>
            <a:pPr marL="457200" indent="-457200">
              <a:buFont typeface="Arial" panose="020B0604020202020204" pitchFamily="34" charset="0"/>
              <a:buChar char="•"/>
            </a:pPr>
            <a:r>
              <a:rPr lang="es-ES" sz="2800" dirty="0"/>
              <a:t>Estoy dando </a:t>
            </a:r>
            <a:r>
              <a:rPr lang="es-ES" sz="2800" dirty="0">
                <a:solidFill>
                  <a:srgbClr val="0070C0"/>
                </a:solidFill>
              </a:rPr>
              <a:t>la noticia</a:t>
            </a:r>
            <a:r>
              <a:rPr lang="es-ES" sz="2800" dirty="0"/>
              <a:t> </a:t>
            </a:r>
            <a:r>
              <a:rPr lang="es-ES" sz="2800" dirty="0">
                <a:solidFill>
                  <a:srgbClr val="932B90"/>
                </a:solidFill>
              </a:rPr>
              <a:t>a</a:t>
            </a:r>
            <a:r>
              <a:rPr lang="es-ES" sz="2800" dirty="0"/>
              <a:t> </a:t>
            </a:r>
            <a:r>
              <a:rPr lang="es-ES" sz="2800" dirty="0">
                <a:solidFill>
                  <a:srgbClr val="932B90"/>
                </a:solidFill>
              </a:rPr>
              <a:t>Carmen</a:t>
            </a:r>
            <a:endParaRPr lang="es-ES" sz="2800" dirty="0"/>
          </a:p>
          <a:p>
            <a:pPr marL="914400" lvl="1" indent="-457200">
              <a:buFont typeface="Wingdings" pitchFamily="2" charset="2"/>
              <a:buChar char="Ø"/>
            </a:pPr>
            <a:r>
              <a:rPr lang="es-ES" sz="2800" dirty="0">
                <a:solidFill>
                  <a:srgbClr val="932B90"/>
                </a:solidFill>
              </a:rPr>
              <a:t>Se</a:t>
            </a:r>
            <a:r>
              <a:rPr lang="es-ES" sz="2800" dirty="0"/>
              <a:t> </a:t>
            </a:r>
            <a:r>
              <a:rPr lang="es-ES" sz="2800" dirty="0">
                <a:solidFill>
                  <a:srgbClr val="0070C0"/>
                </a:solidFill>
              </a:rPr>
              <a:t>la</a:t>
            </a:r>
            <a:r>
              <a:rPr lang="es-ES" sz="2800" dirty="0"/>
              <a:t> estoy dando - Estoy dándo</a:t>
            </a:r>
            <a:r>
              <a:rPr lang="es-ES" sz="2800" dirty="0">
                <a:solidFill>
                  <a:srgbClr val="932B90"/>
                </a:solidFill>
              </a:rPr>
              <a:t>se</a:t>
            </a:r>
            <a:r>
              <a:rPr lang="es-ES" sz="2800" dirty="0">
                <a:solidFill>
                  <a:srgbClr val="0070C0"/>
                </a:solidFill>
              </a:rPr>
              <a:t>la</a:t>
            </a:r>
            <a:endParaRPr lang="es-ES" dirty="0">
              <a:solidFill>
                <a:srgbClr val="0070C0"/>
              </a:solidFill>
            </a:endParaRPr>
          </a:p>
        </p:txBody>
      </p:sp>
    </p:spTree>
    <p:extLst>
      <p:ext uri="{BB962C8B-B14F-4D97-AF65-F5344CB8AC3E}">
        <p14:creationId xmlns:p14="http://schemas.microsoft.com/office/powerpoint/2010/main" val="2388273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456872-169A-0F48-A8C8-AA3AFF149E81}"/>
              </a:ext>
            </a:extLst>
          </p:cNvPr>
          <p:cNvSpPr>
            <a:spLocks noGrp="1"/>
          </p:cNvSpPr>
          <p:nvPr>
            <p:ph type="title"/>
          </p:nvPr>
        </p:nvSpPr>
        <p:spPr>
          <a:solidFill>
            <a:schemeClr val="accent5">
              <a:lumMod val="40000"/>
              <a:lumOff val="60000"/>
            </a:schemeClr>
          </a:solidFill>
        </p:spPr>
        <p:txBody>
          <a:bodyPr/>
          <a:lstStyle/>
          <a:p>
            <a:r>
              <a:rPr lang="es-ES" dirty="0"/>
              <a:t>Otras expresiones</a:t>
            </a:r>
          </a:p>
        </p:txBody>
      </p:sp>
      <p:sp>
        <p:nvSpPr>
          <p:cNvPr id="3" name="Marcador de contenido 2">
            <a:extLst>
              <a:ext uri="{FF2B5EF4-FFF2-40B4-BE49-F238E27FC236}">
                <a16:creationId xmlns:a16="http://schemas.microsoft.com/office/drawing/2014/main" id="{D47C842F-4334-084D-8192-8E3831FEB104}"/>
              </a:ext>
            </a:extLst>
          </p:cNvPr>
          <p:cNvSpPr>
            <a:spLocks noGrp="1"/>
          </p:cNvSpPr>
          <p:nvPr>
            <p:ph idx="1"/>
          </p:nvPr>
        </p:nvSpPr>
        <p:spPr/>
        <p:txBody>
          <a:bodyPr/>
          <a:lstStyle/>
          <a:p>
            <a:r>
              <a:rPr lang="es-ES" dirty="0"/>
              <a:t>Realizarse como persona</a:t>
            </a:r>
          </a:p>
          <a:p>
            <a:r>
              <a:rPr lang="es-ES" dirty="0"/>
              <a:t>“El que se enamora no lo nota, pero al poco tiempo se vuelve idiota.”</a:t>
            </a:r>
          </a:p>
        </p:txBody>
      </p:sp>
    </p:spTree>
    <p:extLst>
      <p:ext uri="{BB962C8B-B14F-4D97-AF65-F5344CB8AC3E}">
        <p14:creationId xmlns:p14="http://schemas.microsoft.com/office/powerpoint/2010/main" val="2995282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BDC5CB-A5BC-DE40-9C19-DF57EF37C88E}"/>
              </a:ext>
            </a:extLst>
          </p:cNvPr>
          <p:cNvSpPr>
            <a:spLocks noGrp="1"/>
          </p:cNvSpPr>
          <p:nvPr>
            <p:ph type="title"/>
          </p:nvPr>
        </p:nvSpPr>
        <p:spPr>
          <a:xfrm>
            <a:off x="457200" y="274638"/>
            <a:ext cx="2962672" cy="1143000"/>
          </a:xfrm>
        </p:spPr>
        <p:txBody>
          <a:bodyPr>
            <a:noAutofit/>
          </a:bodyPr>
          <a:lstStyle/>
          <a:p>
            <a:r>
              <a:rPr lang="es-ES" sz="2400" dirty="0"/>
              <a:t>Aula Internacional 1</a:t>
            </a:r>
          </a:p>
        </p:txBody>
      </p:sp>
      <p:pic>
        <p:nvPicPr>
          <p:cNvPr id="4" name="Grafik 1" descr="Ein Bild, das Text, Screenshot, Design enthält.&#10;&#10;Automatisch generierte Beschreibung">
            <a:extLst>
              <a:ext uri="{FF2B5EF4-FFF2-40B4-BE49-F238E27FC236}">
                <a16:creationId xmlns:a16="http://schemas.microsoft.com/office/drawing/2014/main" id="{19BB5A44-637A-2F45-9906-32032B417035}"/>
              </a:ext>
            </a:extLst>
          </p:cNvPr>
          <p:cNvPicPr/>
          <p:nvPr/>
        </p:nvPicPr>
        <p:blipFill>
          <a:blip r:embed="rId2"/>
          <a:stretch>
            <a:fillRect/>
          </a:stretch>
        </p:blipFill>
        <p:spPr>
          <a:xfrm>
            <a:off x="4283968" y="116632"/>
            <a:ext cx="4715247" cy="6336704"/>
          </a:xfrm>
          <a:prstGeom prst="rect">
            <a:avLst/>
          </a:prstGeom>
        </p:spPr>
      </p:pic>
    </p:spTree>
    <p:extLst>
      <p:ext uri="{BB962C8B-B14F-4D97-AF65-F5344CB8AC3E}">
        <p14:creationId xmlns:p14="http://schemas.microsoft.com/office/powerpoint/2010/main" val="4498918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876AB1-7276-43C6-9600-CCBEE853E5CF}"/>
              </a:ext>
            </a:extLst>
          </p:cNvPr>
          <p:cNvSpPr>
            <a:spLocks noGrp="1"/>
          </p:cNvSpPr>
          <p:nvPr>
            <p:ph type="title"/>
          </p:nvPr>
        </p:nvSpPr>
        <p:spPr/>
        <p:txBody>
          <a:bodyPr/>
          <a:lstStyle/>
          <a:p>
            <a:r>
              <a:rPr lang="de-AT" dirty="0" err="1"/>
              <a:t>Preparamos</a:t>
            </a:r>
            <a:r>
              <a:rPr lang="de-AT" dirty="0"/>
              <a:t> </a:t>
            </a:r>
            <a:r>
              <a:rPr lang="de-AT" dirty="0" err="1"/>
              <a:t>una</a:t>
            </a:r>
            <a:r>
              <a:rPr lang="de-AT" dirty="0"/>
              <a:t> </a:t>
            </a:r>
            <a:r>
              <a:rPr lang="de-AT" dirty="0" err="1"/>
              <a:t>fiesta</a:t>
            </a:r>
            <a:r>
              <a:rPr lang="de-AT" dirty="0"/>
              <a:t> </a:t>
            </a:r>
          </a:p>
        </p:txBody>
      </p:sp>
      <p:sp>
        <p:nvSpPr>
          <p:cNvPr id="4" name="Textplatzhalter 3">
            <a:extLst>
              <a:ext uri="{FF2B5EF4-FFF2-40B4-BE49-F238E27FC236}">
                <a16:creationId xmlns:a16="http://schemas.microsoft.com/office/drawing/2014/main" id="{17787A41-BC6F-47BF-9F71-8CB323DC4F82}"/>
              </a:ext>
            </a:extLst>
          </p:cNvPr>
          <p:cNvSpPr>
            <a:spLocks noGrp="1"/>
          </p:cNvSpPr>
          <p:nvPr>
            <p:ph type="body" idx="1"/>
          </p:nvPr>
        </p:nvSpPr>
        <p:spPr/>
        <p:txBody>
          <a:bodyPr>
            <a:normAutofit fontScale="77500" lnSpcReduction="20000"/>
          </a:bodyPr>
          <a:lstStyle/>
          <a:p>
            <a:r>
              <a:rPr lang="de-AT" dirty="0"/>
              <a:t>Cosas </a:t>
            </a:r>
            <a:r>
              <a:rPr lang="de-AT" dirty="0" err="1"/>
              <a:t>que</a:t>
            </a:r>
            <a:r>
              <a:rPr lang="de-AT" dirty="0"/>
              <a:t> </a:t>
            </a:r>
            <a:r>
              <a:rPr lang="de-AT" dirty="0" err="1"/>
              <a:t>comprar</a:t>
            </a:r>
            <a:endParaRPr lang="de-AT" dirty="0"/>
          </a:p>
          <a:p>
            <a:r>
              <a:rPr lang="de-AT" dirty="0"/>
              <a:t>	</a:t>
            </a:r>
          </a:p>
        </p:txBody>
      </p:sp>
      <p:sp>
        <p:nvSpPr>
          <p:cNvPr id="5" name="Inhaltsplatzhalter 4">
            <a:extLst>
              <a:ext uri="{FF2B5EF4-FFF2-40B4-BE49-F238E27FC236}">
                <a16:creationId xmlns:a16="http://schemas.microsoft.com/office/drawing/2014/main" id="{18D8A257-B106-4893-98BF-7A002F6596C2}"/>
              </a:ext>
            </a:extLst>
          </p:cNvPr>
          <p:cNvSpPr>
            <a:spLocks noGrp="1"/>
          </p:cNvSpPr>
          <p:nvPr>
            <p:ph sz="half" idx="2"/>
          </p:nvPr>
        </p:nvSpPr>
        <p:spPr>
          <a:xfrm>
            <a:off x="3381282" y="2362893"/>
            <a:ext cx="2381436" cy="2016225"/>
          </a:xfrm>
          <a:solidFill>
            <a:schemeClr val="accent3">
              <a:lumMod val="20000"/>
              <a:lumOff val="80000"/>
            </a:schemeClr>
          </a:solidFill>
        </p:spPr>
        <p:txBody>
          <a:bodyPr>
            <a:normAutofit fontScale="85000" lnSpcReduction="20000"/>
          </a:bodyPr>
          <a:lstStyle/>
          <a:p>
            <a:pPr marL="0" indent="0">
              <a:buNone/>
            </a:pPr>
            <a:r>
              <a:rPr lang="de-AT" b="1" dirty="0" err="1"/>
              <a:t>Información</a:t>
            </a:r>
            <a:r>
              <a:rPr lang="de-AT" b="1" dirty="0"/>
              <a:t> </a:t>
            </a:r>
            <a:r>
              <a:rPr lang="de-AT" b="1" dirty="0" err="1"/>
              <a:t>general</a:t>
            </a:r>
            <a:endParaRPr lang="de-AT" b="1" dirty="0"/>
          </a:p>
          <a:p>
            <a:r>
              <a:rPr lang="de-AT" dirty="0" err="1"/>
              <a:t>Motivo</a:t>
            </a:r>
            <a:r>
              <a:rPr lang="de-AT" dirty="0"/>
              <a:t> de la </a:t>
            </a:r>
            <a:r>
              <a:rPr lang="de-AT" dirty="0" err="1"/>
              <a:t>fiesta</a:t>
            </a:r>
            <a:r>
              <a:rPr lang="de-AT" dirty="0"/>
              <a:t>:</a:t>
            </a:r>
          </a:p>
          <a:p>
            <a:r>
              <a:rPr lang="de-AT" dirty="0" err="1"/>
              <a:t>Fecha</a:t>
            </a:r>
            <a:r>
              <a:rPr lang="de-AT" dirty="0"/>
              <a:t> y </a:t>
            </a:r>
            <a:r>
              <a:rPr lang="de-AT" dirty="0" err="1"/>
              <a:t>lugar</a:t>
            </a:r>
            <a:r>
              <a:rPr lang="de-AT" dirty="0"/>
              <a:t> de </a:t>
            </a:r>
            <a:r>
              <a:rPr lang="de-AT" dirty="0" err="1"/>
              <a:t>celebración</a:t>
            </a:r>
            <a:r>
              <a:rPr lang="de-AT" dirty="0"/>
              <a:t>: </a:t>
            </a:r>
          </a:p>
          <a:p>
            <a:r>
              <a:rPr lang="de-AT" dirty="0"/>
              <a:t>N° de </a:t>
            </a:r>
            <a:r>
              <a:rPr lang="de-AT" dirty="0" err="1"/>
              <a:t>invitados</a:t>
            </a:r>
            <a:r>
              <a:rPr lang="de-AT" dirty="0"/>
              <a:t>/</a:t>
            </a:r>
            <a:r>
              <a:rPr lang="de-AT" dirty="0" err="1"/>
              <a:t>as</a:t>
            </a:r>
            <a:r>
              <a:rPr lang="de-AT" dirty="0"/>
              <a:t>: </a:t>
            </a:r>
          </a:p>
        </p:txBody>
      </p:sp>
      <p:sp>
        <p:nvSpPr>
          <p:cNvPr id="6" name="Textplatzhalter 5">
            <a:extLst>
              <a:ext uri="{FF2B5EF4-FFF2-40B4-BE49-F238E27FC236}">
                <a16:creationId xmlns:a16="http://schemas.microsoft.com/office/drawing/2014/main" id="{236222F3-8694-495A-A0E6-B1E5A1F71B4C}"/>
              </a:ext>
            </a:extLst>
          </p:cNvPr>
          <p:cNvSpPr>
            <a:spLocks noGrp="1"/>
          </p:cNvSpPr>
          <p:nvPr>
            <p:ph type="body" sz="quarter" idx="3"/>
          </p:nvPr>
        </p:nvSpPr>
        <p:spPr/>
        <p:txBody>
          <a:bodyPr>
            <a:normAutofit fontScale="77500" lnSpcReduction="20000"/>
          </a:bodyPr>
          <a:lstStyle/>
          <a:p>
            <a:r>
              <a:rPr lang="de-AT" dirty="0"/>
              <a:t>                      </a:t>
            </a:r>
            <a:r>
              <a:rPr lang="de-AT" dirty="0" err="1"/>
              <a:t>Tareas</a:t>
            </a:r>
            <a:endParaRPr lang="de-AT" dirty="0"/>
          </a:p>
        </p:txBody>
      </p:sp>
      <p:pic>
        <p:nvPicPr>
          <p:cNvPr id="9" name="Grafik 8">
            <a:extLst>
              <a:ext uri="{FF2B5EF4-FFF2-40B4-BE49-F238E27FC236}">
                <a16:creationId xmlns:a16="http://schemas.microsoft.com/office/drawing/2014/main" id="{F672546B-C146-4420-A947-4DC8BC1177FD}"/>
              </a:ext>
            </a:extLst>
          </p:cNvPr>
          <p:cNvPicPr>
            <a:picLocks noChangeAspect="1"/>
          </p:cNvPicPr>
          <p:nvPr/>
        </p:nvPicPr>
        <p:blipFill>
          <a:blip r:embed="rId2"/>
          <a:stretch>
            <a:fillRect/>
          </a:stretch>
        </p:blipFill>
        <p:spPr>
          <a:xfrm rot="20268797">
            <a:off x="849719" y="2408074"/>
            <a:ext cx="2188750" cy="4071225"/>
          </a:xfrm>
          <a:prstGeom prst="rect">
            <a:avLst/>
          </a:prstGeom>
        </p:spPr>
      </p:pic>
      <p:pic>
        <p:nvPicPr>
          <p:cNvPr id="11" name="Grafik 10">
            <a:extLst>
              <a:ext uri="{FF2B5EF4-FFF2-40B4-BE49-F238E27FC236}">
                <a16:creationId xmlns:a16="http://schemas.microsoft.com/office/drawing/2014/main" id="{A43C402A-B5D4-4FC9-A261-406A2B351261}"/>
              </a:ext>
            </a:extLst>
          </p:cNvPr>
          <p:cNvPicPr>
            <a:picLocks noChangeAspect="1"/>
          </p:cNvPicPr>
          <p:nvPr/>
        </p:nvPicPr>
        <p:blipFill>
          <a:blip r:embed="rId3"/>
          <a:stretch>
            <a:fillRect/>
          </a:stretch>
        </p:blipFill>
        <p:spPr>
          <a:xfrm rot="1194846">
            <a:off x="6245514" y="1985087"/>
            <a:ext cx="2033594" cy="4483968"/>
          </a:xfrm>
          <a:prstGeom prst="rect">
            <a:avLst/>
          </a:prstGeom>
        </p:spPr>
      </p:pic>
    </p:spTree>
    <p:extLst>
      <p:ext uri="{BB962C8B-B14F-4D97-AF65-F5344CB8AC3E}">
        <p14:creationId xmlns:p14="http://schemas.microsoft.com/office/powerpoint/2010/main" val="2579337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F81132-8C90-CF45-B059-378EB2529C94}"/>
              </a:ext>
            </a:extLst>
          </p:cNvPr>
          <p:cNvSpPr>
            <a:spLocks noGrp="1"/>
          </p:cNvSpPr>
          <p:nvPr>
            <p:ph type="title"/>
          </p:nvPr>
        </p:nvSpPr>
        <p:spPr/>
        <p:txBody>
          <a:bodyPr/>
          <a:lstStyle/>
          <a:p>
            <a:r>
              <a:rPr lang="es-ES" dirty="0"/>
              <a:t>Dudas de las preposiciones</a:t>
            </a:r>
          </a:p>
        </p:txBody>
      </p:sp>
      <p:sp>
        <p:nvSpPr>
          <p:cNvPr id="3" name="Marcador de contenido 2">
            <a:extLst>
              <a:ext uri="{FF2B5EF4-FFF2-40B4-BE49-F238E27FC236}">
                <a16:creationId xmlns:a16="http://schemas.microsoft.com/office/drawing/2014/main" id="{1FA6275B-0750-9A4E-AB48-EB28CADDF9F7}"/>
              </a:ext>
            </a:extLst>
          </p:cNvPr>
          <p:cNvSpPr>
            <a:spLocks noGrp="1"/>
          </p:cNvSpPr>
          <p:nvPr>
            <p:ph sz="half" idx="1"/>
          </p:nvPr>
        </p:nvSpPr>
        <p:spPr/>
        <p:txBody>
          <a:bodyPr/>
          <a:lstStyle/>
          <a:p>
            <a:pPr marL="0" indent="0">
              <a:buNone/>
            </a:pPr>
            <a:r>
              <a:rPr lang="es-ES" dirty="0"/>
              <a:t>Por – Para</a:t>
            </a:r>
          </a:p>
          <a:p>
            <a:r>
              <a:rPr lang="es-ES" dirty="0"/>
              <a:t>Mochila / sueño</a:t>
            </a:r>
          </a:p>
          <a:p>
            <a:r>
              <a:rPr lang="es-ES" dirty="0"/>
              <a:t>Hacer por/para</a:t>
            </a:r>
          </a:p>
          <a:p>
            <a:pPr marL="0" indent="0">
              <a:buNone/>
            </a:pPr>
            <a:endParaRPr lang="es-ES" dirty="0"/>
          </a:p>
          <a:p>
            <a:r>
              <a:rPr lang="es-ES" dirty="0">
                <a:hlinkClick r:id="rId2"/>
              </a:rPr>
              <a:t>https://arche-ele.com/por-o-para-diferencia-ele-actividades-interactivas</a:t>
            </a:r>
            <a:endParaRPr lang="es-ES" dirty="0"/>
          </a:p>
          <a:p>
            <a:endParaRPr lang="es-ES" dirty="0"/>
          </a:p>
          <a:p>
            <a:endParaRPr lang="es-ES" dirty="0"/>
          </a:p>
        </p:txBody>
      </p:sp>
      <p:sp>
        <p:nvSpPr>
          <p:cNvPr id="4" name="Marcador de contenido 3">
            <a:extLst>
              <a:ext uri="{FF2B5EF4-FFF2-40B4-BE49-F238E27FC236}">
                <a16:creationId xmlns:a16="http://schemas.microsoft.com/office/drawing/2014/main" id="{B2A4B547-579C-AE45-A09F-508DC8B38551}"/>
              </a:ext>
            </a:extLst>
          </p:cNvPr>
          <p:cNvSpPr>
            <a:spLocks noGrp="1"/>
          </p:cNvSpPr>
          <p:nvPr>
            <p:ph sz="half" idx="2"/>
          </p:nvPr>
        </p:nvSpPr>
        <p:spPr/>
        <p:txBody>
          <a:bodyPr/>
          <a:lstStyle/>
          <a:p>
            <a:pPr marL="0" indent="0">
              <a:buNone/>
            </a:pPr>
            <a:r>
              <a:rPr lang="es-ES" dirty="0"/>
              <a:t>A – en </a:t>
            </a:r>
          </a:p>
          <a:p>
            <a:r>
              <a:rPr lang="es-ES" dirty="0"/>
              <a:t>En movimiento/sentado</a:t>
            </a:r>
          </a:p>
          <a:p>
            <a:r>
              <a:rPr lang="es-ES" dirty="0"/>
              <a:t>Verbos con complemento de régimen: </a:t>
            </a:r>
          </a:p>
          <a:p>
            <a:r>
              <a:rPr lang="es-ES" dirty="0"/>
              <a:t>Soñar con</a:t>
            </a:r>
          </a:p>
          <a:p>
            <a:r>
              <a:rPr lang="es-ES" dirty="0"/>
              <a:t>Pensar en </a:t>
            </a:r>
          </a:p>
          <a:p>
            <a:endParaRPr lang="es-ES" dirty="0"/>
          </a:p>
        </p:txBody>
      </p:sp>
    </p:spTree>
    <p:extLst>
      <p:ext uri="{BB962C8B-B14F-4D97-AF65-F5344CB8AC3E}">
        <p14:creationId xmlns:p14="http://schemas.microsoft.com/office/powerpoint/2010/main" val="17256150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929EC51A-D539-DA4D-8D76-95DF264B1835}"/>
              </a:ext>
            </a:extLst>
          </p:cNvPr>
          <p:cNvSpPr>
            <a:spLocks noGrp="1"/>
          </p:cNvSpPr>
          <p:nvPr>
            <p:ph type="title"/>
          </p:nvPr>
        </p:nvSpPr>
        <p:spPr/>
        <p:txBody>
          <a:bodyPr/>
          <a:lstStyle/>
          <a:p>
            <a:r>
              <a:rPr lang="es-ES" dirty="0"/>
              <a:t>Cómo trabajar el estilo indirecto</a:t>
            </a:r>
          </a:p>
        </p:txBody>
      </p:sp>
      <p:sp>
        <p:nvSpPr>
          <p:cNvPr id="6" name="Marcador de contenido 5">
            <a:extLst>
              <a:ext uri="{FF2B5EF4-FFF2-40B4-BE49-F238E27FC236}">
                <a16:creationId xmlns:a16="http://schemas.microsoft.com/office/drawing/2014/main" id="{5A1D4FEF-623B-DD49-8455-E0ADE67E5CC3}"/>
              </a:ext>
            </a:extLst>
          </p:cNvPr>
          <p:cNvSpPr>
            <a:spLocks noGrp="1"/>
          </p:cNvSpPr>
          <p:nvPr>
            <p:ph idx="1"/>
          </p:nvPr>
        </p:nvSpPr>
        <p:spPr>
          <a:xfrm>
            <a:off x="457200" y="1600200"/>
            <a:ext cx="3322712" cy="4525963"/>
          </a:xfrm>
        </p:spPr>
        <p:txBody>
          <a:bodyPr>
            <a:normAutofit lnSpcReduction="10000"/>
          </a:bodyPr>
          <a:lstStyle/>
          <a:p>
            <a:r>
              <a:rPr lang="es-ES" dirty="0"/>
              <a:t>Proximidad a la realidad </a:t>
            </a:r>
            <a:r>
              <a:rPr lang="es-ES" dirty="0">
                <a:sym typeface="Wingdings" pitchFamily="2" charset="2"/>
              </a:rPr>
              <a:t> viñetas</a:t>
            </a:r>
          </a:p>
          <a:p>
            <a:pPr lvl="1"/>
            <a:r>
              <a:rPr lang="es-ES" dirty="0">
                <a:sym typeface="Wingdings" pitchFamily="2" charset="2"/>
              </a:rPr>
              <a:t>Rompehielos sin preparación previa</a:t>
            </a:r>
          </a:p>
          <a:p>
            <a:pPr lvl="2"/>
            <a:r>
              <a:rPr lang="es-ES" dirty="0">
                <a:sym typeface="Wingdings" pitchFamily="2" charset="2"/>
              </a:rPr>
              <a:t>De forma oral </a:t>
            </a:r>
          </a:p>
          <a:p>
            <a:pPr lvl="2"/>
            <a:r>
              <a:rPr lang="es-ES" dirty="0">
                <a:sym typeface="Wingdings" pitchFamily="2" charset="2"/>
              </a:rPr>
              <a:t>De forma escrita  Escribe una historia</a:t>
            </a:r>
          </a:p>
        </p:txBody>
      </p:sp>
      <p:pic>
        <p:nvPicPr>
          <p:cNvPr id="7" name="Imagen 6">
            <a:extLst>
              <a:ext uri="{FF2B5EF4-FFF2-40B4-BE49-F238E27FC236}">
                <a16:creationId xmlns:a16="http://schemas.microsoft.com/office/drawing/2014/main" id="{612A10B8-EC18-5B46-A4D6-7D2AE5850F2D}"/>
              </a:ext>
            </a:extLst>
          </p:cNvPr>
          <p:cNvPicPr>
            <a:picLocks noChangeAspect="1"/>
          </p:cNvPicPr>
          <p:nvPr/>
        </p:nvPicPr>
        <p:blipFill>
          <a:blip r:embed="rId2"/>
          <a:stretch>
            <a:fillRect/>
          </a:stretch>
        </p:blipFill>
        <p:spPr>
          <a:xfrm>
            <a:off x="4211960" y="1484784"/>
            <a:ext cx="4572000" cy="4508500"/>
          </a:xfrm>
          <a:prstGeom prst="rect">
            <a:avLst/>
          </a:prstGeom>
        </p:spPr>
      </p:pic>
    </p:spTree>
    <p:extLst>
      <p:ext uri="{BB962C8B-B14F-4D97-AF65-F5344CB8AC3E}">
        <p14:creationId xmlns:p14="http://schemas.microsoft.com/office/powerpoint/2010/main" val="39476424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929EC51A-D539-DA4D-8D76-95DF264B1835}"/>
              </a:ext>
            </a:extLst>
          </p:cNvPr>
          <p:cNvSpPr>
            <a:spLocks noGrp="1"/>
          </p:cNvSpPr>
          <p:nvPr>
            <p:ph type="title"/>
          </p:nvPr>
        </p:nvSpPr>
        <p:spPr/>
        <p:txBody>
          <a:bodyPr/>
          <a:lstStyle/>
          <a:p>
            <a:r>
              <a:rPr lang="es-ES" dirty="0"/>
              <a:t>Cómo trabajar el estilo indirecto</a:t>
            </a:r>
          </a:p>
        </p:txBody>
      </p:sp>
      <p:sp>
        <p:nvSpPr>
          <p:cNvPr id="6" name="Marcador de contenido 5">
            <a:extLst>
              <a:ext uri="{FF2B5EF4-FFF2-40B4-BE49-F238E27FC236}">
                <a16:creationId xmlns:a16="http://schemas.microsoft.com/office/drawing/2014/main" id="{5A1D4FEF-623B-DD49-8455-E0ADE67E5CC3}"/>
              </a:ext>
            </a:extLst>
          </p:cNvPr>
          <p:cNvSpPr>
            <a:spLocks noGrp="1"/>
          </p:cNvSpPr>
          <p:nvPr>
            <p:ph idx="1"/>
          </p:nvPr>
        </p:nvSpPr>
        <p:spPr/>
        <p:txBody>
          <a:bodyPr/>
          <a:lstStyle/>
          <a:p>
            <a:r>
              <a:rPr lang="es-ES" dirty="0"/>
              <a:t>Proximidad a la realidad </a:t>
            </a:r>
            <a:r>
              <a:rPr lang="es-ES" dirty="0">
                <a:sym typeface="Wingdings" pitchFamily="2" charset="2"/>
              </a:rPr>
              <a:t> </a:t>
            </a:r>
            <a:r>
              <a:rPr lang="es-ES" dirty="0" err="1">
                <a:sym typeface="Wingdings" pitchFamily="2" charset="2"/>
              </a:rPr>
              <a:t>whatsapp</a:t>
            </a:r>
            <a:endParaRPr lang="es-ES" dirty="0">
              <a:sym typeface="Wingdings" pitchFamily="2" charset="2"/>
            </a:endParaRPr>
          </a:p>
          <a:p>
            <a:pPr lvl="1"/>
            <a:r>
              <a:rPr lang="es-ES" dirty="0">
                <a:sym typeface="Wingdings" pitchFamily="2" charset="2"/>
              </a:rPr>
              <a:t>Mensaje que has recibido hoy.</a:t>
            </a:r>
          </a:p>
          <a:p>
            <a:pPr lvl="1"/>
            <a:r>
              <a:rPr lang="es-ES" dirty="0">
                <a:sym typeface="Wingdings" pitchFamily="2" charset="2"/>
              </a:rPr>
              <a:t>Mensaje que recibiste ayer.</a:t>
            </a:r>
          </a:p>
          <a:p>
            <a:pPr lvl="1"/>
            <a:r>
              <a:rPr lang="es-ES" dirty="0">
                <a:sym typeface="Wingdings" pitchFamily="2" charset="2"/>
              </a:rPr>
              <a:t>Adivinar quién lo envió. </a:t>
            </a:r>
            <a:endParaRPr lang="es-ES" dirty="0"/>
          </a:p>
        </p:txBody>
      </p:sp>
      <p:pic>
        <p:nvPicPr>
          <p:cNvPr id="2" name="Imagen 1">
            <a:extLst>
              <a:ext uri="{FF2B5EF4-FFF2-40B4-BE49-F238E27FC236}">
                <a16:creationId xmlns:a16="http://schemas.microsoft.com/office/drawing/2014/main" id="{C2C32088-799D-3D42-A8E6-58109FDC3295}"/>
              </a:ext>
            </a:extLst>
          </p:cNvPr>
          <p:cNvPicPr>
            <a:picLocks noChangeAspect="1"/>
          </p:cNvPicPr>
          <p:nvPr/>
        </p:nvPicPr>
        <p:blipFill>
          <a:blip r:embed="rId2">
            <a:extLst>
              <a:ext uri="{BEBA8EAE-BF5A-486C-A8C5-ECC9F3942E4B}">
                <a14:imgProps xmlns:a14="http://schemas.microsoft.com/office/drawing/2010/main">
                  <a14:imgLayer>
                    <a14:imgEffect>
                      <a14:brightnessContrast bright="20000" contrast="20000"/>
                    </a14:imgEffect>
                  </a14:imgLayer>
                </a14:imgProps>
              </a:ext>
            </a:extLst>
          </a:blip>
          <a:stretch>
            <a:fillRect/>
          </a:stretch>
        </p:blipFill>
        <p:spPr>
          <a:xfrm>
            <a:off x="5194323" y="3068960"/>
            <a:ext cx="3500481" cy="2845420"/>
          </a:xfrm>
          <a:prstGeom prst="rect">
            <a:avLst/>
          </a:prstGeom>
        </p:spPr>
      </p:pic>
    </p:spTree>
    <p:extLst>
      <p:ext uri="{BB962C8B-B14F-4D97-AF65-F5344CB8AC3E}">
        <p14:creationId xmlns:p14="http://schemas.microsoft.com/office/powerpoint/2010/main" val="33283568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9B37792-4F58-5F4A-A020-FCBBB26E2A48}"/>
              </a:ext>
            </a:extLst>
          </p:cNvPr>
          <p:cNvPicPr>
            <a:picLocks noChangeAspect="1"/>
          </p:cNvPicPr>
          <p:nvPr/>
        </p:nvPicPr>
        <p:blipFill>
          <a:blip r:embed="rId2"/>
          <a:stretch>
            <a:fillRect/>
          </a:stretch>
        </p:blipFill>
        <p:spPr>
          <a:xfrm>
            <a:off x="1905000" y="349250"/>
            <a:ext cx="5334000" cy="6159500"/>
          </a:xfrm>
          <a:prstGeom prst="rect">
            <a:avLst/>
          </a:prstGeom>
        </p:spPr>
      </p:pic>
    </p:spTree>
    <p:extLst>
      <p:ext uri="{BB962C8B-B14F-4D97-AF65-F5344CB8AC3E}">
        <p14:creationId xmlns:p14="http://schemas.microsoft.com/office/powerpoint/2010/main" val="24614163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571F9BA-AE12-8846-B040-2B2A63247F9E}"/>
              </a:ext>
            </a:extLst>
          </p:cNvPr>
          <p:cNvPicPr>
            <a:picLocks noChangeAspect="1"/>
          </p:cNvPicPr>
          <p:nvPr/>
        </p:nvPicPr>
        <p:blipFill>
          <a:blip r:embed="rId2"/>
          <a:stretch>
            <a:fillRect/>
          </a:stretch>
        </p:blipFill>
        <p:spPr>
          <a:xfrm>
            <a:off x="1714500" y="342900"/>
            <a:ext cx="5715000" cy="6172200"/>
          </a:xfrm>
          <a:prstGeom prst="rect">
            <a:avLst/>
          </a:prstGeom>
        </p:spPr>
      </p:pic>
    </p:spTree>
    <p:extLst>
      <p:ext uri="{BB962C8B-B14F-4D97-AF65-F5344CB8AC3E}">
        <p14:creationId xmlns:p14="http://schemas.microsoft.com/office/powerpoint/2010/main" val="22066923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6251DCF-46AE-E34E-9071-130E4F250FD7}"/>
              </a:ext>
            </a:extLst>
          </p:cNvPr>
          <p:cNvPicPr>
            <a:picLocks noChangeAspect="1"/>
          </p:cNvPicPr>
          <p:nvPr/>
        </p:nvPicPr>
        <p:blipFill>
          <a:blip r:embed="rId2"/>
          <a:stretch>
            <a:fillRect/>
          </a:stretch>
        </p:blipFill>
        <p:spPr>
          <a:xfrm>
            <a:off x="628650" y="120650"/>
            <a:ext cx="7886700" cy="6616700"/>
          </a:xfrm>
          <a:prstGeom prst="rect">
            <a:avLst/>
          </a:prstGeom>
        </p:spPr>
      </p:pic>
    </p:spTree>
    <p:extLst>
      <p:ext uri="{BB962C8B-B14F-4D97-AF65-F5344CB8AC3E}">
        <p14:creationId xmlns:p14="http://schemas.microsoft.com/office/powerpoint/2010/main" val="6345705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A7EC5AE-E65B-8649-AD43-4BD91FD72C3F}"/>
              </a:ext>
            </a:extLst>
          </p:cNvPr>
          <p:cNvPicPr>
            <a:picLocks noChangeAspect="1"/>
          </p:cNvPicPr>
          <p:nvPr/>
        </p:nvPicPr>
        <p:blipFill>
          <a:blip r:embed="rId2"/>
          <a:stretch>
            <a:fillRect/>
          </a:stretch>
        </p:blipFill>
        <p:spPr>
          <a:xfrm>
            <a:off x="571500" y="184150"/>
            <a:ext cx="8001000" cy="6489700"/>
          </a:xfrm>
          <a:prstGeom prst="rect">
            <a:avLst/>
          </a:prstGeom>
        </p:spPr>
      </p:pic>
    </p:spTree>
    <p:extLst>
      <p:ext uri="{BB962C8B-B14F-4D97-AF65-F5344CB8AC3E}">
        <p14:creationId xmlns:p14="http://schemas.microsoft.com/office/powerpoint/2010/main" val="25155925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A83565AE-9E02-7345-B617-99F1E581CCD2}"/>
              </a:ext>
            </a:extLst>
          </p:cNvPr>
          <p:cNvPicPr/>
          <p:nvPr/>
        </p:nvPicPr>
        <p:blipFill>
          <a:blip r:embed="rId2">
            <a:extLst>
              <a:ext uri="{28A0092B-C50C-407E-A947-70E740481C1C}">
                <a14:useLocalDpi xmlns:a14="http://schemas.microsoft.com/office/drawing/2010/main" val="0"/>
              </a:ext>
            </a:extLst>
          </a:blip>
          <a:stretch>
            <a:fillRect/>
          </a:stretch>
        </p:blipFill>
        <p:spPr>
          <a:xfrm>
            <a:off x="1979712" y="188640"/>
            <a:ext cx="5256584" cy="6669360"/>
          </a:xfrm>
          <a:prstGeom prst="rect">
            <a:avLst/>
          </a:prstGeom>
        </p:spPr>
      </p:pic>
    </p:spTree>
    <p:extLst>
      <p:ext uri="{BB962C8B-B14F-4D97-AF65-F5344CB8AC3E}">
        <p14:creationId xmlns:p14="http://schemas.microsoft.com/office/powerpoint/2010/main" val="1350152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8E99D07-B059-A24D-96E8-DC0ADA32F6AE}"/>
              </a:ext>
            </a:extLst>
          </p:cNvPr>
          <p:cNvSpPr>
            <a:spLocks noGrp="1"/>
          </p:cNvSpPr>
          <p:nvPr>
            <p:ph type="title"/>
          </p:nvPr>
        </p:nvSpPr>
        <p:spPr>
          <a:solidFill>
            <a:schemeClr val="accent4">
              <a:lumMod val="40000"/>
              <a:lumOff val="60000"/>
            </a:schemeClr>
          </a:solidFill>
          <a:ln>
            <a:solidFill>
              <a:schemeClr val="accent4">
                <a:lumMod val="20000"/>
                <a:lumOff val="80000"/>
              </a:schemeClr>
            </a:solidFill>
          </a:ln>
        </p:spPr>
        <p:txBody>
          <a:bodyPr/>
          <a:lstStyle/>
          <a:p>
            <a:r>
              <a:rPr lang="es-ES" dirty="0"/>
              <a:t>Palabras que analizaremos</a:t>
            </a:r>
          </a:p>
        </p:txBody>
      </p:sp>
      <p:sp>
        <p:nvSpPr>
          <p:cNvPr id="3" name="Marcador de contenido 2">
            <a:extLst>
              <a:ext uri="{FF2B5EF4-FFF2-40B4-BE49-F238E27FC236}">
                <a16:creationId xmlns:a16="http://schemas.microsoft.com/office/drawing/2014/main" id="{15F526E3-1041-E246-A635-9192EB4B72BD}"/>
              </a:ext>
            </a:extLst>
          </p:cNvPr>
          <p:cNvSpPr>
            <a:spLocks noGrp="1"/>
          </p:cNvSpPr>
          <p:nvPr>
            <p:ph sz="half" idx="1"/>
          </p:nvPr>
        </p:nvSpPr>
        <p:spPr>
          <a:xfrm>
            <a:off x="457200" y="1417638"/>
            <a:ext cx="4114800" cy="4963690"/>
          </a:xfrm>
        </p:spPr>
        <p:txBody>
          <a:bodyPr>
            <a:normAutofit fontScale="40000" lnSpcReduction="20000"/>
          </a:bodyPr>
          <a:lstStyle/>
          <a:p>
            <a:r>
              <a:rPr lang="es-ES" sz="4500" dirty="0"/>
              <a:t>el anuncio</a:t>
            </a:r>
          </a:p>
          <a:p>
            <a:r>
              <a:rPr lang="es-ES" sz="4500" dirty="0"/>
              <a:t>la noticia</a:t>
            </a:r>
          </a:p>
          <a:p>
            <a:r>
              <a:rPr lang="es-ES" sz="4500" dirty="0"/>
              <a:t>la nota</a:t>
            </a:r>
          </a:p>
          <a:p>
            <a:r>
              <a:rPr lang="es-ES" sz="4500" dirty="0"/>
              <a:t>las noticias</a:t>
            </a:r>
          </a:p>
          <a:p>
            <a:r>
              <a:rPr lang="es-ES" sz="4500" dirty="0"/>
              <a:t>los apuntes</a:t>
            </a:r>
          </a:p>
          <a:p>
            <a:pPr marL="0" indent="0">
              <a:buNone/>
            </a:pPr>
            <a:endParaRPr lang="es-ES" sz="2300" dirty="0"/>
          </a:p>
          <a:p>
            <a:r>
              <a:rPr lang="es-ES" sz="4500" dirty="0"/>
              <a:t>el mapa</a:t>
            </a:r>
          </a:p>
          <a:p>
            <a:r>
              <a:rPr lang="es-ES" sz="4500" dirty="0"/>
              <a:t>el plano</a:t>
            </a:r>
          </a:p>
          <a:p>
            <a:r>
              <a:rPr lang="es-ES" sz="4500" dirty="0"/>
              <a:t>la carpeta</a:t>
            </a:r>
          </a:p>
          <a:p>
            <a:r>
              <a:rPr lang="es-ES" sz="4500" dirty="0"/>
              <a:t>la alfombra</a:t>
            </a:r>
          </a:p>
          <a:p>
            <a:r>
              <a:rPr lang="es-ES" sz="4500" dirty="0"/>
              <a:t>el archivador</a:t>
            </a:r>
          </a:p>
          <a:p>
            <a:r>
              <a:rPr lang="es-ES" sz="4500" dirty="0"/>
              <a:t>el plan</a:t>
            </a:r>
          </a:p>
          <a:p>
            <a:pPr marL="0" indent="0">
              <a:buNone/>
            </a:pPr>
            <a:endParaRPr lang="es-ES" sz="2500" dirty="0"/>
          </a:p>
          <a:p>
            <a:r>
              <a:rPr lang="es-ES" sz="4500" dirty="0"/>
              <a:t>el faro</a:t>
            </a:r>
          </a:p>
          <a:p>
            <a:r>
              <a:rPr lang="es-ES" sz="4500" dirty="0"/>
              <a:t>el farol  </a:t>
            </a:r>
          </a:p>
          <a:p>
            <a:r>
              <a:rPr lang="es-ES" sz="4500" dirty="0"/>
              <a:t>el farolillo  </a:t>
            </a:r>
          </a:p>
          <a:p>
            <a:r>
              <a:rPr lang="es-ES" sz="4500" dirty="0"/>
              <a:t>la farola   </a:t>
            </a:r>
          </a:p>
          <a:p>
            <a:r>
              <a:rPr lang="es-ES" sz="4500" dirty="0"/>
              <a:t>la linterna</a:t>
            </a:r>
            <a:endParaRPr lang="es-ES" dirty="0"/>
          </a:p>
          <a:p>
            <a:endParaRPr lang="es-ES" dirty="0"/>
          </a:p>
        </p:txBody>
      </p:sp>
      <p:sp>
        <p:nvSpPr>
          <p:cNvPr id="4" name="Marcador de contenido 3">
            <a:extLst>
              <a:ext uri="{FF2B5EF4-FFF2-40B4-BE49-F238E27FC236}">
                <a16:creationId xmlns:a16="http://schemas.microsoft.com/office/drawing/2014/main" id="{45F63994-FD29-FB48-9ED1-0FBBBF00AA14}"/>
              </a:ext>
            </a:extLst>
          </p:cNvPr>
          <p:cNvSpPr>
            <a:spLocks noGrp="1"/>
          </p:cNvSpPr>
          <p:nvPr>
            <p:ph sz="half" idx="2"/>
          </p:nvPr>
        </p:nvSpPr>
        <p:spPr/>
        <p:txBody>
          <a:bodyPr>
            <a:normAutofit fontScale="40000" lnSpcReduction="20000"/>
          </a:bodyPr>
          <a:lstStyle/>
          <a:p>
            <a:r>
              <a:rPr lang="es-ES" sz="5000" dirty="0"/>
              <a:t>el gorro   </a:t>
            </a:r>
          </a:p>
          <a:p>
            <a:r>
              <a:rPr lang="es-ES" sz="5000" dirty="0"/>
              <a:t>la gorra    </a:t>
            </a:r>
          </a:p>
          <a:p>
            <a:r>
              <a:rPr lang="es-ES" sz="5000" dirty="0"/>
              <a:t>el sombrero    </a:t>
            </a:r>
          </a:p>
          <a:p>
            <a:r>
              <a:rPr lang="es-ES" sz="5000" dirty="0"/>
              <a:t>la sombrilla    </a:t>
            </a:r>
          </a:p>
          <a:p>
            <a:r>
              <a:rPr lang="es-ES" sz="5000" dirty="0"/>
              <a:t>la capucha    </a:t>
            </a:r>
          </a:p>
          <a:p>
            <a:r>
              <a:rPr lang="es-ES" sz="5000" dirty="0"/>
              <a:t>la boina</a:t>
            </a:r>
          </a:p>
          <a:p>
            <a:endParaRPr lang="es-ES" sz="5000" dirty="0"/>
          </a:p>
          <a:p>
            <a:r>
              <a:rPr lang="es-ES" sz="5000" dirty="0"/>
              <a:t>la carta </a:t>
            </a:r>
          </a:p>
          <a:p>
            <a:r>
              <a:rPr lang="es-ES" sz="5000" dirty="0"/>
              <a:t>la cartera  </a:t>
            </a:r>
          </a:p>
          <a:p>
            <a:r>
              <a:rPr lang="es-ES" sz="5000" dirty="0"/>
              <a:t>el cartero </a:t>
            </a:r>
          </a:p>
          <a:p>
            <a:r>
              <a:rPr lang="es-ES" sz="5000" dirty="0"/>
              <a:t>el cartón  </a:t>
            </a:r>
          </a:p>
          <a:p>
            <a:r>
              <a:rPr lang="es-ES" sz="5000" dirty="0"/>
              <a:t>la tarjeta  </a:t>
            </a:r>
          </a:p>
          <a:p>
            <a:r>
              <a:rPr lang="es-ES" sz="5000" dirty="0"/>
              <a:t>la entrada</a:t>
            </a:r>
          </a:p>
          <a:p>
            <a:r>
              <a:rPr lang="es-ES" sz="5000" dirty="0"/>
              <a:t>el billete</a:t>
            </a:r>
            <a:endParaRPr lang="es-ES" dirty="0"/>
          </a:p>
        </p:txBody>
      </p:sp>
    </p:spTree>
    <p:extLst>
      <p:ext uri="{BB962C8B-B14F-4D97-AF65-F5344CB8AC3E}">
        <p14:creationId xmlns:p14="http://schemas.microsoft.com/office/powerpoint/2010/main" val="35341296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E5CF366-3AD5-5B4C-B01D-BADFCD1CF9E1}"/>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pic>
        <p:nvPicPr>
          <p:cNvPr id="13313" name="Imagen 38" descr="/var/folders/58/kg51h8l551x3w5_760l80dbr0000gn/T/com.microsoft.Word/WebArchiveCopyPasteTempFiles/aa2b59d5c2cd82c17eb85975ca57e4a1.jpg">
            <a:extLst>
              <a:ext uri="{FF2B5EF4-FFF2-40B4-BE49-F238E27FC236}">
                <a16:creationId xmlns:a16="http://schemas.microsoft.com/office/drawing/2014/main" id="{158C5737-2316-B146-AF5D-FC7404122476}"/>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1763688" y="0"/>
            <a:ext cx="5004048" cy="6908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18371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8650" y="1131094"/>
            <a:ext cx="2401339" cy="3716265"/>
          </a:xfrm>
        </p:spPr>
        <p:txBody>
          <a:bodyPr>
            <a:noAutofit/>
          </a:bodyPr>
          <a:lstStyle/>
          <a:p>
            <a:pPr lvl="0"/>
            <a:r>
              <a:rPr lang="es-ES" sz="2400" dirty="0"/>
              <a:t>¿Cuándo fue la última vez que sentiste estas emociones? </a:t>
            </a:r>
            <a:br>
              <a:rPr lang="es-ES" sz="2400" dirty="0"/>
            </a:br>
            <a:br>
              <a:rPr lang="es-ES" sz="2400" dirty="0"/>
            </a:br>
            <a:r>
              <a:rPr lang="es-ES" sz="2400" dirty="0"/>
              <a:t>Elige 4 de ellas y explícaselo a tu compañer@.</a:t>
            </a:r>
            <a:br>
              <a:rPr lang="de-AT" sz="2400" dirty="0"/>
            </a:br>
            <a:endParaRPr lang="de-AT" sz="2400" dirty="0"/>
          </a:p>
        </p:txBody>
      </p:sp>
      <p:pic>
        <p:nvPicPr>
          <p:cNvPr id="4" name="Imagen 6"/>
          <p:cNvPicPr>
            <a:picLocks noGrp="1"/>
          </p:cNvPicPr>
          <p:nvPr>
            <p:ph idx="1"/>
          </p:nvPr>
        </p:nvPicPr>
        <p:blipFill>
          <a:blip r:embed="rId2"/>
          <a:stretch>
            <a:fillRect/>
          </a:stretch>
        </p:blipFill>
        <p:spPr>
          <a:xfrm>
            <a:off x="3029990" y="188640"/>
            <a:ext cx="6085946" cy="6552728"/>
          </a:xfrm>
          <a:prstGeom prst="rect">
            <a:avLst/>
          </a:prstGeom>
        </p:spPr>
      </p:pic>
    </p:spTree>
    <p:extLst>
      <p:ext uri="{BB962C8B-B14F-4D97-AF65-F5344CB8AC3E}">
        <p14:creationId xmlns:p14="http://schemas.microsoft.com/office/powerpoint/2010/main" val="26878525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97565CB-1DF1-7D43-B03F-68F2699F4218}"/>
              </a:ext>
            </a:extLst>
          </p:cNvPr>
          <p:cNvPicPr>
            <a:picLocks noChangeAspect="1"/>
          </p:cNvPicPr>
          <p:nvPr/>
        </p:nvPicPr>
        <p:blipFill>
          <a:blip r:embed="rId2"/>
          <a:stretch>
            <a:fillRect/>
          </a:stretch>
        </p:blipFill>
        <p:spPr>
          <a:xfrm>
            <a:off x="971600" y="84511"/>
            <a:ext cx="7128792" cy="662208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F5D946CC-20BD-6E48-AA0A-6213462BB0FF}"/>
              </a:ext>
            </a:extLst>
          </p:cNvPr>
          <p:cNvSpPr>
            <a:spLocks noGrp="1"/>
          </p:cNvSpPr>
          <p:nvPr>
            <p:ph type="title"/>
          </p:nvPr>
        </p:nvSpPr>
        <p:spPr/>
        <p:txBody>
          <a:bodyPr/>
          <a:lstStyle/>
          <a:p>
            <a:r>
              <a:rPr lang="es-ES" dirty="0"/>
              <a:t>el bolso – la bolsa – el bolsillo </a:t>
            </a:r>
          </a:p>
        </p:txBody>
      </p:sp>
      <p:pic>
        <p:nvPicPr>
          <p:cNvPr id="9" name="Imagen 8">
            <a:extLst>
              <a:ext uri="{FF2B5EF4-FFF2-40B4-BE49-F238E27FC236}">
                <a16:creationId xmlns:a16="http://schemas.microsoft.com/office/drawing/2014/main" id="{65D51E34-7AF3-C64C-AD97-B9256218C1FF}"/>
              </a:ext>
            </a:extLst>
          </p:cNvPr>
          <p:cNvPicPr>
            <a:picLocks noChangeAspect="1"/>
          </p:cNvPicPr>
          <p:nvPr/>
        </p:nvPicPr>
        <p:blipFill>
          <a:blip r:embed="rId2"/>
          <a:stretch>
            <a:fillRect/>
          </a:stretch>
        </p:blipFill>
        <p:spPr>
          <a:xfrm>
            <a:off x="958850" y="1394816"/>
            <a:ext cx="6743700" cy="5067300"/>
          </a:xfrm>
          <a:prstGeom prst="rect">
            <a:avLst/>
          </a:prstGeom>
        </p:spPr>
      </p:pic>
    </p:spTree>
    <p:extLst>
      <p:ext uri="{BB962C8B-B14F-4D97-AF65-F5344CB8AC3E}">
        <p14:creationId xmlns:p14="http://schemas.microsoft.com/office/powerpoint/2010/main" val="4225368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CCA79324-CA1D-A849-AB36-18259518ECF2}"/>
              </a:ext>
            </a:extLst>
          </p:cNvPr>
          <p:cNvSpPr>
            <a:spLocks noGrp="1"/>
          </p:cNvSpPr>
          <p:nvPr>
            <p:ph idx="1"/>
          </p:nvPr>
        </p:nvSpPr>
        <p:spPr/>
        <p:txBody>
          <a:bodyPr/>
          <a:lstStyle/>
          <a:p>
            <a:endParaRPr lang="es-ES" dirty="0"/>
          </a:p>
          <a:p>
            <a:r>
              <a:rPr lang="es-ES" dirty="0"/>
              <a:t>Rascarse el bolsillo</a:t>
            </a:r>
          </a:p>
          <a:p>
            <a:r>
              <a:rPr lang="es-ES" dirty="0"/>
              <a:t>El neceser / el monedero / la mochila / la riñonera</a:t>
            </a:r>
          </a:p>
          <a:p>
            <a:endParaRPr lang="es-ES" dirty="0"/>
          </a:p>
          <a:p>
            <a:r>
              <a:rPr lang="es-ES" dirty="0"/>
              <a:t>“El bolso en el suelo pierde el dinero” </a:t>
            </a:r>
          </a:p>
          <a:p>
            <a:r>
              <a:rPr lang="es-ES" dirty="0"/>
              <a:t>“¡La bolsa o la vida!”</a:t>
            </a:r>
          </a:p>
        </p:txBody>
      </p:sp>
      <p:sp>
        <p:nvSpPr>
          <p:cNvPr id="5" name="Título 1">
            <a:extLst>
              <a:ext uri="{FF2B5EF4-FFF2-40B4-BE49-F238E27FC236}">
                <a16:creationId xmlns:a16="http://schemas.microsoft.com/office/drawing/2014/main" id="{1F00F2F2-F4DA-4EBC-9E6A-7144CB2CB02E}"/>
              </a:ext>
            </a:extLst>
          </p:cNvPr>
          <p:cNvSpPr>
            <a:spLocks noGrp="1"/>
          </p:cNvSpPr>
          <p:nvPr>
            <p:ph type="title"/>
          </p:nvPr>
        </p:nvSpPr>
        <p:spPr>
          <a:xfrm>
            <a:off x="457200" y="274638"/>
            <a:ext cx="8229600" cy="1143000"/>
          </a:xfrm>
          <a:solidFill>
            <a:schemeClr val="accent5">
              <a:lumMod val="40000"/>
              <a:lumOff val="60000"/>
            </a:schemeClr>
          </a:solidFill>
        </p:spPr>
        <p:txBody>
          <a:bodyPr/>
          <a:lstStyle/>
          <a:p>
            <a:r>
              <a:rPr lang="es-ES" dirty="0"/>
              <a:t>Otras expresiones</a:t>
            </a:r>
          </a:p>
        </p:txBody>
      </p:sp>
    </p:spTree>
    <p:extLst>
      <p:ext uri="{BB962C8B-B14F-4D97-AF65-F5344CB8AC3E}">
        <p14:creationId xmlns:p14="http://schemas.microsoft.com/office/powerpoint/2010/main" val="1522355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BAB1CA42-690B-F341-A8A6-2669242135FF}"/>
              </a:ext>
            </a:extLst>
          </p:cNvPr>
          <p:cNvSpPr>
            <a:spLocks noGrp="1"/>
          </p:cNvSpPr>
          <p:nvPr>
            <p:ph type="title"/>
          </p:nvPr>
        </p:nvSpPr>
        <p:spPr/>
        <p:txBody>
          <a:bodyPr>
            <a:normAutofit fontScale="90000"/>
          </a:bodyPr>
          <a:lstStyle/>
          <a:p>
            <a:r>
              <a:rPr lang="es-ES" dirty="0"/>
              <a:t>el anuncio – la noticia – la nota – </a:t>
            </a:r>
            <a:br>
              <a:rPr lang="es-ES" dirty="0"/>
            </a:br>
            <a:r>
              <a:rPr lang="es-ES" dirty="0"/>
              <a:t>las noticias - los apuntes</a:t>
            </a:r>
          </a:p>
        </p:txBody>
      </p:sp>
      <p:pic>
        <p:nvPicPr>
          <p:cNvPr id="6" name="Grafik 5">
            <a:extLst>
              <a:ext uri="{FF2B5EF4-FFF2-40B4-BE49-F238E27FC236}">
                <a16:creationId xmlns:a16="http://schemas.microsoft.com/office/drawing/2014/main" id="{DB453442-B59B-4ABF-AAB0-72F5F77410FE}"/>
              </a:ext>
            </a:extLst>
          </p:cNvPr>
          <p:cNvPicPr>
            <a:picLocks noChangeAspect="1"/>
          </p:cNvPicPr>
          <p:nvPr/>
        </p:nvPicPr>
        <p:blipFill>
          <a:blip r:embed="rId2"/>
          <a:stretch>
            <a:fillRect/>
          </a:stretch>
        </p:blipFill>
        <p:spPr>
          <a:xfrm>
            <a:off x="1146448" y="1562657"/>
            <a:ext cx="6851104" cy="5011093"/>
          </a:xfrm>
          <a:prstGeom prst="rect">
            <a:avLst/>
          </a:prstGeom>
        </p:spPr>
      </p:pic>
    </p:spTree>
    <p:extLst>
      <p:ext uri="{BB962C8B-B14F-4D97-AF65-F5344CB8AC3E}">
        <p14:creationId xmlns:p14="http://schemas.microsoft.com/office/powerpoint/2010/main" val="1883331580"/>
      </p:ext>
    </p:extLst>
  </p:cSld>
  <p:clrMapOvr>
    <a:masterClrMapping/>
  </p:clrMapOvr>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2458</Words>
  <Application>Microsoft Macintosh PowerPoint</Application>
  <PresentationFormat>Presentación en pantalla (4:3)</PresentationFormat>
  <Paragraphs>448</Paragraphs>
  <Slides>62</Slides>
  <Notes>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62</vt:i4>
      </vt:variant>
    </vt:vector>
  </HeadingPairs>
  <TitlesOfParts>
    <vt:vector size="69" baseType="lpstr">
      <vt:lpstr>Apple Chancery</vt:lpstr>
      <vt:lpstr>Arial</vt:lpstr>
      <vt:lpstr>Calibri</vt:lpstr>
      <vt:lpstr>Courier New</vt:lpstr>
      <vt:lpstr>Times New Roman</vt:lpstr>
      <vt:lpstr>Wingdings</vt:lpstr>
      <vt:lpstr>Larissa-Design</vt:lpstr>
      <vt:lpstr>Saliendo de dudas</vt:lpstr>
      <vt:lpstr>¿Qué temas te gustaría trabajar en este seminario?</vt:lpstr>
      <vt:lpstr>¡Bingo!</vt:lpstr>
      <vt:lpstr>Palabras problemáticas</vt:lpstr>
      <vt:lpstr>Otras expresiones</vt:lpstr>
      <vt:lpstr>Palabras que analizaremos</vt:lpstr>
      <vt:lpstr>el bolso – la bolsa – el bolsillo </vt:lpstr>
      <vt:lpstr>Otras expresiones</vt:lpstr>
      <vt:lpstr>el anuncio – la noticia – la nota –  las noticias - los apuntes</vt:lpstr>
      <vt:lpstr>Otras expresiones</vt:lpstr>
      <vt:lpstr>el mapa el plano  la carpeta   la alfombra  el archivador el plan</vt:lpstr>
      <vt:lpstr>Otras expresiones</vt:lpstr>
      <vt:lpstr>el gorro – la gorra – el sombrero   la sombrilla – la capucha – la boina</vt:lpstr>
      <vt:lpstr>Otras expresiones</vt:lpstr>
      <vt:lpstr>el faro – el farol – el farolillo  la farola – la linterna</vt:lpstr>
      <vt:lpstr>Otras expresiones</vt:lpstr>
      <vt:lpstr>La carta  la cartera  el/la cartero/a el cartón  la tarjeta  la entrada   el billete </vt:lpstr>
      <vt:lpstr>Buscar refranes y citas</vt:lpstr>
      <vt:lpstr>Presentación de PowerPoint</vt:lpstr>
      <vt:lpstr>¿Cuándo fue la última vez que sentiste estas emociones?   Elige 4 de ellas y explícaselo a tu compañer@. </vt:lpstr>
      <vt:lpstr>Los ejercicios de huecos</vt:lpstr>
      <vt:lpstr>Las actividades cotidianas</vt:lpstr>
      <vt:lpstr>Las actividades cotidianas</vt:lpstr>
      <vt:lpstr>Las actividades cotidianas</vt:lpstr>
      <vt:lpstr>Las actividades cotidianas</vt:lpstr>
      <vt:lpstr>Pasapalabra</vt:lpstr>
      <vt:lpstr>OYES-DICES</vt:lpstr>
      <vt:lpstr>Presentación de PowerPoint</vt:lpstr>
      <vt:lpstr>La mano</vt:lpstr>
      <vt:lpstr>La mano (II)</vt:lpstr>
      <vt:lpstr>¿Cómo eran estos niños?</vt:lpstr>
      <vt:lpstr>Antes y ahora</vt:lpstr>
      <vt:lpstr>Presentación de PowerPoint</vt:lpstr>
      <vt:lpstr>Presentación de PowerPoint</vt:lpstr>
      <vt:lpstr>Presentación de PowerPoint</vt:lpstr>
      <vt:lpstr>Presentación de PowerPoint</vt:lpstr>
      <vt:lpstr>¿Cómo sacar el máximo partido a un ejercicio de huecos?</vt:lpstr>
      <vt:lpstr>Presentación de PowerPoint</vt:lpstr>
      <vt:lpstr>Presentación de PowerPoint</vt:lpstr>
      <vt:lpstr>Nuestra plantilla</vt:lpstr>
      <vt:lpstr>Una historia de amor</vt:lpstr>
      <vt:lpstr>Una historia policíaca</vt:lpstr>
      <vt:lpstr>Mi álbum de fotos</vt:lpstr>
      <vt:lpstr>Planes para el verano</vt:lpstr>
      <vt:lpstr>Recordatorio gramatical</vt:lpstr>
      <vt:lpstr>Recordatorio gramatical</vt:lpstr>
      <vt:lpstr>Los pronombres de OD / OI</vt:lpstr>
      <vt:lpstr>Contraste español/alemán</vt:lpstr>
      <vt:lpstr>Posición de los pronombres</vt:lpstr>
      <vt:lpstr>Aula Internacional 1</vt:lpstr>
      <vt:lpstr>Preparamos una fiesta </vt:lpstr>
      <vt:lpstr>Dudas de las preposiciones</vt:lpstr>
      <vt:lpstr>Cómo trabajar el estilo indirecto</vt:lpstr>
      <vt:lpstr>Cómo trabajar el estilo indirecto</vt:lpstr>
      <vt:lpstr>Presentación de PowerPoint</vt:lpstr>
      <vt:lpstr>Presentación de PowerPoint</vt:lpstr>
      <vt:lpstr>Presentación de PowerPoint</vt:lpstr>
      <vt:lpstr>Presentación de PowerPoint</vt:lpstr>
      <vt:lpstr>Presentación de PowerPoint</vt:lpstr>
      <vt:lpstr>Presentación de PowerPoint</vt:lpstr>
      <vt:lpstr>¿Cuándo fue la última vez que sentiste estas emociones?   Elige 4 de ellas y explícaselo a tu compañer@. </vt:lpstr>
      <vt:lpstr>Presentación de PowerPoint</vt:lpstr>
    </vt:vector>
  </TitlesOfParts>
  <Company>Universität Salzburg</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vazquez</dc:creator>
  <cp:lastModifiedBy>Josefina Vazquez Arco</cp:lastModifiedBy>
  <cp:revision>68</cp:revision>
  <dcterms:created xsi:type="dcterms:W3CDTF">2014-11-20T09:48:54Z</dcterms:created>
  <dcterms:modified xsi:type="dcterms:W3CDTF">2026-05-08T19:51:27Z</dcterms:modified>
</cp:coreProperties>
</file>